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31"/>
  </p:notesMasterIdLst>
  <p:handoutMasterIdLst>
    <p:handoutMasterId r:id="rId32"/>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10691813" cy="7559675"/>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55DD7F8-214B-4033-B283-4771605E1150}" styleName="">
    <a:wholeTbl>
      <a:tcStyle>
        <a:tcBdr/>
      </a:tcStyle>
    </a:wholeTbl>
    <a:band1H>
      <a:tcStyle>
        <a:tcBdr/>
      </a:tcStyle>
    </a:band1H>
    <a:band1V>
      <a:tcStyle>
        <a:tcBdr/>
      </a:tcStyle>
    </a:band1V>
    <a:lastCol>
      <a:tcStyle>
        <a:tcBdr/>
      </a:tcStyle>
    </a:lastCol>
    <a:firstCol>
      <a:tcStyle>
        <a:tcBdr/>
      </a:tcStyle>
    </a:firstCol>
    <a:lastRow>
      <a:tcStyle>
        <a:tcBdr/>
      </a:tcStyle>
    </a:lastRow>
    <a:firstRow>
      <a:tcStyle>
        <a:tcBdr/>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6" d="100"/>
          <a:sy n="96" d="100"/>
        </p:scale>
        <p:origin x="156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CB93059-F3DB-A61E-2F85-D77375640A2F}"/>
              </a:ext>
            </a:extLst>
          </p:cNvPr>
          <p:cNvSpPr txBox="1">
            <a:spLocks noGrp="1"/>
          </p:cNvSpPr>
          <p:nvPr>
            <p:ph type="hdr" sz="quarter"/>
          </p:nvPr>
        </p:nvSpPr>
        <p:spPr>
          <a:xfrm>
            <a:off x="0" y="0"/>
            <a:ext cx="3280680" cy="53424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fr-FR" sz="1400" b="0" i="0" u="none" strike="noStrike" kern="1200" cap="none">
              <a:ln>
                <a:noFill/>
              </a:ln>
              <a:latin typeface="Liberation Sans" pitchFamily="18"/>
              <a:ea typeface="Microsoft YaHei" pitchFamily="2"/>
              <a:cs typeface="Lucida Sans" pitchFamily="2"/>
            </a:endParaRPr>
          </a:p>
        </p:txBody>
      </p:sp>
      <p:sp>
        <p:nvSpPr>
          <p:cNvPr id="3" name="Espace réservé de la date 2">
            <a:extLst>
              <a:ext uri="{FF2B5EF4-FFF2-40B4-BE49-F238E27FC236}">
                <a16:creationId xmlns:a16="http://schemas.microsoft.com/office/drawing/2014/main" id="{7DB5E427-21FE-38F8-3C3C-A9A669867B17}"/>
              </a:ext>
            </a:extLst>
          </p:cNvPr>
          <p:cNvSpPr txBox="1">
            <a:spLocks noGrp="1"/>
          </p:cNvSpPr>
          <p:nvPr>
            <p:ph type="dt" sz="quarter" idx="1"/>
          </p:nvPr>
        </p:nvSpPr>
        <p:spPr>
          <a:xfrm>
            <a:off x="4278960" y="0"/>
            <a:ext cx="3280680" cy="53424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fr-FR" sz="1400" b="0" i="0" u="none" strike="noStrike" kern="1200" cap="none">
              <a:ln>
                <a:noFill/>
              </a:ln>
              <a:latin typeface="Liberation Sans" pitchFamily="18"/>
              <a:ea typeface="Microsoft YaHei" pitchFamily="2"/>
              <a:cs typeface="Lucida Sans" pitchFamily="2"/>
            </a:endParaRPr>
          </a:p>
        </p:txBody>
      </p:sp>
      <p:sp>
        <p:nvSpPr>
          <p:cNvPr id="4" name="Espace réservé du pied de page 3">
            <a:extLst>
              <a:ext uri="{FF2B5EF4-FFF2-40B4-BE49-F238E27FC236}">
                <a16:creationId xmlns:a16="http://schemas.microsoft.com/office/drawing/2014/main" id="{F9CE98BA-1EE5-449F-B721-6C00E76A1667}"/>
              </a:ext>
            </a:extLst>
          </p:cNvPr>
          <p:cNvSpPr txBox="1">
            <a:spLocks noGrp="1"/>
          </p:cNvSpPr>
          <p:nvPr>
            <p:ph type="ftr" sz="quarter" idx="2"/>
          </p:nvPr>
        </p:nvSpPr>
        <p:spPr>
          <a:xfrm>
            <a:off x="0" y="10157400"/>
            <a:ext cx="3280680" cy="53424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fr-FR" sz="1400" b="0" i="0" u="none" strike="noStrike" kern="1200" cap="none">
              <a:ln>
                <a:noFill/>
              </a:ln>
              <a:latin typeface="Liberation Sans" pitchFamily="18"/>
              <a:ea typeface="Microsoft YaHei" pitchFamily="2"/>
              <a:cs typeface="Lucida Sans" pitchFamily="2"/>
            </a:endParaRPr>
          </a:p>
        </p:txBody>
      </p:sp>
      <p:sp>
        <p:nvSpPr>
          <p:cNvPr id="5" name="Espace réservé du numéro de diapositive 4">
            <a:extLst>
              <a:ext uri="{FF2B5EF4-FFF2-40B4-BE49-F238E27FC236}">
                <a16:creationId xmlns:a16="http://schemas.microsoft.com/office/drawing/2014/main" id="{0752C2FD-7E9E-33EA-8084-4457B18C7406}"/>
              </a:ext>
            </a:extLst>
          </p:cNvPr>
          <p:cNvSpPr txBox="1">
            <a:spLocks noGrp="1"/>
          </p:cNvSpPr>
          <p:nvPr>
            <p:ph type="sldNum" sz="quarter" idx="3"/>
          </p:nvPr>
        </p:nvSpPr>
        <p:spPr>
          <a:xfrm>
            <a:off x="4278960" y="10157400"/>
            <a:ext cx="3280680" cy="53424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14C56D75-C2AF-4A27-BB19-4742B1C7EAFC}" type="slidenum">
              <a:t>‹N°›</a:t>
            </a:fld>
            <a:endParaRPr lang="fr-FR" sz="1400" b="0" i="0" u="none" strike="noStrike" kern="1200" cap="none">
              <a:ln>
                <a:noFill/>
              </a:ln>
              <a:latin typeface="Liberation Sans" pitchFamily="18"/>
              <a:ea typeface="Microsoft YaHei" pitchFamily="2"/>
              <a:cs typeface="Lucida Sans" pitchFamily="2"/>
            </a:endParaRPr>
          </a:p>
        </p:txBody>
      </p:sp>
    </p:spTree>
    <p:extLst>
      <p:ext uri="{BB962C8B-B14F-4D97-AF65-F5344CB8AC3E}">
        <p14:creationId xmlns:p14="http://schemas.microsoft.com/office/powerpoint/2010/main" val="2854089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3D8F61B-15B0-C0BD-8C4E-F2AF97243A05}"/>
              </a:ext>
            </a:extLst>
          </p:cNvPr>
          <p:cNvSpPr>
            <a:spLocks noGrp="1" noRot="1" noChangeAspect="1"/>
          </p:cNvSpPr>
          <p:nvPr>
            <p:ph type="sldImg" idx="2"/>
          </p:nvPr>
        </p:nvSpPr>
        <p:spPr>
          <a:xfrm>
            <a:off x="1107000" y="812520"/>
            <a:ext cx="5345280" cy="4008959"/>
          </a:xfrm>
          <a:prstGeom prst="rect">
            <a:avLst/>
          </a:prstGeom>
          <a:noFill/>
          <a:ln>
            <a:noFill/>
            <a:prstDash val="solid"/>
          </a:ln>
        </p:spPr>
      </p:sp>
      <p:sp>
        <p:nvSpPr>
          <p:cNvPr id="3" name="Espace réservé des notes 2">
            <a:extLst>
              <a:ext uri="{FF2B5EF4-FFF2-40B4-BE49-F238E27FC236}">
                <a16:creationId xmlns:a16="http://schemas.microsoft.com/office/drawing/2014/main" id="{E37D5994-6049-A03C-8927-62E1F7872089}"/>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a:extLst>
              <a:ext uri="{FF2B5EF4-FFF2-40B4-BE49-F238E27FC236}">
                <a16:creationId xmlns:a16="http://schemas.microsoft.com/office/drawing/2014/main" id="{BD476354-BC39-500E-B46D-31504EA4785C}"/>
              </a:ext>
            </a:extLst>
          </p:cNvPr>
          <p:cNvSpPr txBox="1">
            <a:spLocks noGrp="1"/>
          </p:cNvSpPr>
          <p:nvPr>
            <p:ph type="hdr" sz="quarter"/>
          </p:nvPr>
        </p:nvSpPr>
        <p:spPr>
          <a:xfrm>
            <a:off x="0" y="0"/>
            <a:ext cx="3280680" cy="534240"/>
          </a:xfrm>
          <a:prstGeom prst="rect">
            <a:avLst/>
          </a:prstGeom>
          <a:noFill/>
          <a:ln>
            <a:noFill/>
          </a:ln>
        </p:spPr>
        <p:txBody>
          <a:bodyPr vert="horz" lIns="0" tIns="0" rIns="0" bIns="0" anchorCtr="0">
            <a:noAutofit/>
          </a:bodyPr>
          <a:lstStyle>
            <a:lvl1pPr lvl="0" rtl="0" hangingPunct="0">
              <a:buNone/>
              <a:tabLst/>
              <a:defRPr lang="fr-FR" sz="1400" kern="1200">
                <a:latin typeface="Liberation Serif" pitchFamily="18"/>
                <a:ea typeface="Segoe UI" pitchFamily="2"/>
                <a:cs typeface="Tahoma" pitchFamily="2"/>
              </a:defRPr>
            </a:lvl1pPr>
          </a:lstStyle>
          <a:p>
            <a:pPr lvl="0"/>
            <a:endParaRPr lang="fr-FR"/>
          </a:p>
        </p:txBody>
      </p:sp>
      <p:sp>
        <p:nvSpPr>
          <p:cNvPr id="5" name="Espace réservé de la date 4">
            <a:extLst>
              <a:ext uri="{FF2B5EF4-FFF2-40B4-BE49-F238E27FC236}">
                <a16:creationId xmlns:a16="http://schemas.microsoft.com/office/drawing/2014/main" id="{9B0425F9-1871-36AB-3925-669F4F88A1FC}"/>
              </a:ext>
            </a:extLst>
          </p:cNvPr>
          <p:cNvSpPr txBox="1">
            <a:spLocks noGrp="1"/>
          </p:cNvSpPr>
          <p:nvPr>
            <p:ph type="dt" idx="1"/>
          </p:nvPr>
        </p:nvSpPr>
        <p:spPr>
          <a:xfrm>
            <a:off x="4278960" y="0"/>
            <a:ext cx="3280680" cy="534240"/>
          </a:xfrm>
          <a:prstGeom prst="rect">
            <a:avLst/>
          </a:prstGeom>
          <a:noFill/>
          <a:ln>
            <a:noFill/>
          </a:ln>
        </p:spPr>
        <p:txBody>
          <a:bodyPr vert="horz" lIns="0" tIns="0" rIns="0" bIns="0" anchorCtr="0">
            <a:noAutofit/>
          </a:bodyPr>
          <a:lstStyle>
            <a:lvl1pPr lvl="0" algn="r" rtl="0" hangingPunct="0">
              <a:buNone/>
              <a:tabLst/>
              <a:defRPr lang="fr-FR" sz="1400" kern="1200">
                <a:latin typeface="Liberation Serif" pitchFamily="18"/>
                <a:ea typeface="Segoe UI" pitchFamily="2"/>
                <a:cs typeface="Tahoma" pitchFamily="2"/>
              </a:defRPr>
            </a:lvl1pPr>
          </a:lstStyle>
          <a:p>
            <a:pPr lvl="0"/>
            <a:endParaRPr lang="fr-FR"/>
          </a:p>
        </p:txBody>
      </p:sp>
      <p:sp>
        <p:nvSpPr>
          <p:cNvPr id="6" name="Espace réservé du pied de page 5">
            <a:extLst>
              <a:ext uri="{FF2B5EF4-FFF2-40B4-BE49-F238E27FC236}">
                <a16:creationId xmlns:a16="http://schemas.microsoft.com/office/drawing/2014/main" id="{620F1B92-83A2-2AD1-76D3-9FA3F21F7EC4}"/>
              </a:ext>
            </a:extLst>
          </p:cNvPr>
          <p:cNvSpPr txBox="1">
            <a:spLocks noGrp="1"/>
          </p:cNvSpPr>
          <p:nvPr>
            <p:ph type="ftr" sz="quarter" idx="4"/>
          </p:nvPr>
        </p:nvSpPr>
        <p:spPr>
          <a:xfrm>
            <a:off x="0" y="10157400"/>
            <a:ext cx="3280680" cy="534240"/>
          </a:xfrm>
          <a:prstGeom prst="rect">
            <a:avLst/>
          </a:prstGeom>
          <a:noFill/>
          <a:ln>
            <a:noFill/>
          </a:ln>
        </p:spPr>
        <p:txBody>
          <a:bodyPr vert="horz" lIns="0" tIns="0" rIns="0" bIns="0" anchor="b" anchorCtr="0">
            <a:noAutofit/>
          </a:bodyPr>
          <a:lstStyle>
            <a:lvl1pPr lvl="0" rtl="0" hangingPunct="0">
              <a:buNone/>
              <a:tabLst/>
              <a:defRPr lang="fr-FR" sz="1400" kern="1200">
                <a:latin typeface="Liberation Serif" pitchFamily="18"/>
                <a:ea typeface="Segoe UI" pitchFamily="2"/>
                <a:cs typeface="Tahoma" pitchFamily="2"/>
              </a:defRPr>
            </a:lvl1pPr>
          </a:lstStyle>
          <a:p>
            <a:pPr lvl="0"/>
            <a:endParaRPr lang="fr-FR"/>
          </a:p>
        </p:txBody>
      </p:sp>
      <p:sp>
        <p:nvSpPr>
          <p:cNvPr id="7" name="Espace réservé du numéro de diapositive 6">
            <a:extLst>
              <a:ext uri="{FF2B5EF4-FFF2-40B4-BE49-F238E27FC236}">
                <a16:creationId xmlns:a16="http://schemas.microsoft.com/office/drawing/2014/main" id="{A642A335-3919-40E8-8A18-794B983D7C47}"/>
              </a:ext>
            </a:extLst>
          </p:cNvPr>
          <p:cNvSpPr txBox="1">
            <a:spLocks noGrp="1"/>
          </p:cNvSpPr>
          <p:nvPr>
            <p:ph type="sldNum" sz="quarter" idx="5"/>
          </p:nvPr>
        </p:nvSpPr>
        <p:spPr>
          <a:xfrm>
            <a:off x="4278960" y="10157400"/>
            <a:ext cx="3280680" cy="534240"/>
          </a:xfrm>
          <a:prstGeom prst="rect">
            <a:avLst/>
          </a:prstGeom>
          <a:noFill/>
          <a:ln>
            <a:noFill/>
          </a:ln>
        </p:spPr>
        <p:txBody>
          <a:bodyPr vert="horz" lIns="0" tIns="0" rIns="0" bIns="0" anchor="b" anchorCtr="0">
            <a:noAutofit/>
          </a:bodyPr>
          <a:lstStyle>
            <a:lvl1pPr lvl="0" algn="r" rtl="0" hangingPunct="0">
              <a:buNone/>
              <a:tabLst/>
              <a:defRPr lang="fr-FR" sz="1400" kern="1200">
                <a:latin typeface="Liberation Serif" pitchFamily="18"/>
                <a:ea typeface="Segoe UI" pitchFamily="2"/>
                <a:cs typeface="Tahoma" pitchFamily="2"/>
              </a:defRPr>
            </a:lvl1pPr>
          </a:lstStyle>
          <a:p>
            <a:pPr lvl="0"/>
            <a:fld id="{98993023-86F3-4C79-B3BE-625DD2F814A9}" type="slidenum">
              <a:t>‹N°›</a:t>
            </a:fld>
            <a:endParaRPr lang="fr-FR"/>
          </a:p>
        </p:txBody>
      </p:sp>
    </p:spTree>
    <p:extLst>
      <p:ext uri="{BB962C8B-B14F-4D97-AF65-F5344CB8AC3E}">
        <p14:creationId xmlns:p14="http://schemas.microsoft.com/office/powerpoint/2010/main" val="1783490114"/>
      </p:ext>
    </p:extLst>
  </p:cSld>
  <p:clrMap bg1="lt1" tx1="dk1" bg2="lt2" tx2="dk2" accent1="accent1" accent2="accent2" accent3="accent3" accent4="accent4" accent5="accent5" accent6="accent6" hlink="hlink" folHlink="folHlink"/>
  <p:notesStyle>
    <a:lvl1pPr marL="216000" marR="0" indent="-216000" hangingPunct="0">
      <a:tabLst/>
      <a:defRPr lang="fr-FR" sz="2000" b="0" i="0" u="none" strike="noStrike" kern="1200" cap="none">
        <a:ln>
          <a:noFill/>
        </a:ln>
        <a:highlight>
          <a:scrgbClr r="0" g="0" b="0">
            <a:alpha val="0"/>
          </a:scrgbClr>
        </a:highlight>
        <a:latin typeface="Liberation Sans"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7BE16D0A-15BB-F2C0-42AD-961A91D9DB07}"/>
              </a:ext>
            </a:extLst>
          </p:cNvPr>
          <p:cNvSpPr txBox="1">
            <a:spLocks noGrp="1"/>
          </p:cNvSpPr>
          <p:nvPr>
            <p:ph type="sldNum" sz="quarter" idx="5"/>
          </p:nvPr>
        </p:nvSpPr>
        <p:spPr>
          <a:ln/>
        </p:spPr>
        <p:txBody>
          <a:bodyPr vert="horz" lIns="0" tIns="0" rIns="0" bIns="0" anchor="b" anchorCtr="0">
            <a:noAutofit/>
          </a:bodyPr>
          <a:lstStyle/>
          <a:p>
            <a:pPr lvl="0"/>
            <a:fld id="{23FB8589-21F7-4EBA-914C-54E34047D22B}" type="slidenum">
              <a:t>1</a:t>
            </a:fld>
            <a:endParaRPr lang="fr-FR"/>
          </a:p>
        </p:txBody>
      </p:sp>
      <p:sp>
        <p:nvSpPr>
          <p:cNvPr id="2" name="Espace réservé de l'image des diapositives 1">
            <a:extLst>
              <a:ext uri="{FF2B5EF4-FFF2-40B4-BE49-F238E27FC236}">
                <a16:creationId xmlns:a16="http://schemas.microsoft.com/office/drawing/2014/main" id="{115673AE-A8CD-C35D-84E7-214C35BC05DB}"/>
              </a:ext>
            </a:extLst>
          </p:cNvPr>
          <p:cNvSpPr>
            <a:spLocks noGrp="1" noRot="1" noChangeAspect="1" noResize="1"/>
          </p:cNvSpPr>
          <p:nvPr>
            <p:ph type="sldImg"/>
          </p:nvPr>
        </p:nvSpPr>
        <p:spPr>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28C68948-CDB8-302A-1BA4-B3EF2E330238}"/>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657AB894-E199-123F-C154-36FCA622E289}"/>
              </a:ext>
            </a:extLst>
          </p:cNvPr>
          <p:cNvSpPr txBox="1">
            <a:spLocks noGrp="1"/>
          </p:cNvSpPr>
          <p:nvPr>
            <p:ph type="sldNum" sz="quarter" idx="5"/>
          </p:nvPr>
        </p:nvSpPr>
        <p:spPr>
          <a:ln/>
        </p:spPr>
        <p:txBody>
          <a:bodyPr vert="horz" lIns="0" tIns="0" rIns="0" bIns="0" anchor="b" anchorCtr="0">
            <a:noAutofit/>
          </a:bodyPr>
          <a:lstStyle/>
          <a:p>
            <a:pPr lvl="0"/>
            <a:fld id="{82F6D4AD-62F0-42CB-BA7D-951C6E5F9A79}" type="slidenum">
              <a:t>10</a:t>
            </a:fld>
            <a:endParaRPr lang="fr-FR"/>
          </a:p>
        </p:txBody>
      </p:sp>
      <p:sp>
        <p:nvSpPr>
          <p:cNvPr id="2" name="Espace réservé de l'image des diapositives 1">
            <a:extLst>
              <a:ext uri="{FF2B5EF4-FFF2-40B4-BE49-F238E27FC236}">
                <a16:creationId xmlns:a16="http://schemas.microsoft.com/office/drawing/2014/main" id="{1A58E523-B0CB-B6BB-60C4-52621E7F50B5}"/>
              </a:ext>
            </a:extLst>
          </p:cNvPr>
          <p:cNvSpPr>
            <a:spLocks noGrp="1" noRot="1" noChangeAspect="1" noResize="1"/>
          </p:cNvSpPr>
          <p:nvPr>
            <p:ph type="sldImg"/>
          </p:nvPr>
        </p:nvSpPr>
        <p:spPr>
          <a:xfrm>
            <a:off x="945000" y="812520"/>
            <a:ext cx="5669640" cy="4008959"/>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1B08E2EB-20A1-3F5F-9541-FA7147B23561}"/>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EFECFE3E-26FE-0FA2-804D-FAD225BCBACB}"/>
              </a:ext>
            </a:extLst>
          </p:cNvPr>
          <p:cNvSpPr txBox="1">
            <a:spLocks noGrp="1"/>
          </p:cNvSpPr>
          <p:nvPr>
            <p:ph type="sldNum" sz="quarter" idx="5"/>
          </p:nvPr>
        </p:nvSpPr>
        <p:spPr>
          <a:ln/>
        </p:spPr>
        <p:txBody>
          <a:bodyPr vert="horz" lIns="0" tIns="0" rIns="0" bIns="0" anchor="b" anchorCtr="0">
            <a:noAutofit/>
          </a:bodyPr>
          <a:lstStyle/>
          <a:p>
            <a:pPr lvl="0"/>
            <a:fld id="{E0732ABB-3B0F-4A75-89EC-FE94F475B991}" type="slidenum">
              <a:t>11</a:t>
            </a:fld>
            <a:endParaRPr lang="fr-FR"/>
          </a:p>
        </p:txBody>
      </p:sp>
      <p:sp>
        <p:nvSpPr>
          <p:cNvPr id="2" name="Espace réservé de l'image des diapositives 1">
            <a:extLst>
              <a:ext uri="{FF2B5EF4-FFF2-40B4-BE49-F238E27FC236}">
                <a16:creationId xmlns:a16="http://schemas.microsoft.com/office/drawing/2014/main" id="{42B7A1A3-DD8A-5425-0EEB-4750CC66FB89}"/>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74B8180B-DB3A-94B3-82B8-EA418C16694A}"/>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C1BAEA45-7045-9E60-67C5-0544E90BBD01}"/>
              </a:ext>
            </a:extLst>
          </p:cNvPr>
          <p:cNvSpPr txBox="1">
            <a:spLocks noGrp="1"/>
          </p:cNvSpPr>
          <p:nvPr>
            <p:ph type="sldNum" sz="quarter" idx="5"/>
          </p:nvPr>
        </p:nvSpPr>
        <p:spPr>
          <a:ln/>
        </p:spPr>
        <p:txBody>
          <a:bodyPr vert="horz" lIns="0" tIns="0" rIns="0" bIns="0" anchor="b" anchorCtr="0">
            <a:noAutofit/>
          </a:bodyPr>
          <a:lstStyle/>
          <a:p>
            <a:pPr lvl="0"/>
            <a:fld id="{77BC9D9B-6974-4926-AA17-861F4794F26F}" type="slidenum">
              <a:t>12</a:t>
            </a:fld>
            <a:endParaRPr lang="fr-FR"/>
          </a:p>
        </p:txBody>
      </p:sp>
      <p:sp>
        <p:nvSpPr>
          <p:cNvPr id="2" name="Espace réservé de l'image des diapositives 1">
            <a:extLst>
              <a:ext uri="{FF2B5EF4-FFF2-40B4-BE49-F238E27FC236}">
                <a16:creationId xmlns:a16="http://schemas.microsoft.com/office/drawing/2014/main" id="{5CFFE377-FC4A-D969-02C5-A194F32B91A3}"/>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94F2ACC9-9EAB-28D7-5871-B3005B419554}"/>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5E77C3EC-5ACC-989A-E237-C39B28CE366E}"/>
              </a:ext>
            </a:extLst>
          </p:cNvPr>
          <p:cNvSpPr txBox="1">
            <a:spLocks noGrp="1"/>
          </p:cNvSpPr>
          <p:nvPr>
            <p:ph type="sldNum" sz="quarter" idx="5"/>
          </p:nvPr>
        </p:nvSpPr>
        <p:spPr>
          <a:ln/>
        </p:spPr>
        <p:txBody>
          <a:bodyPr vert="horz" lIns="0" tIns="0" rIns="0" bIns="0" anchor="b" anchorCtr="0">
            <a:noAutofit/>
          </a:bodyPr>
          <a:lstStyle/>
          <a:p>
            <a:pPr lvl="0"/>
            <a:fld id="{62BAA2C8-D568-4774-A2E4-CF0AA0A15C9B}" type="slidenum">
              <a:t>13</a:t>
            </a:fld>
            <a:endParaRPr lang="fr-FR"/>
          </a:p>
        </p:txBody>
      </p:sp>
      <p:sp>
        <p:nvSpPr>
          <p:cNvPr id="2" name="Espace réservé de l'image des diapositives 1">
            <a:extLst>
              <a:ext uri="{FF2B5EF4-FFF2-40B4-BE49-F238E27FC236}">
                <a16:creationId xmlns:a16="http://schemas.microsoft.com/office/drawing/2014/main" id="{D1018DB2-C2DB-6F63-EB9F-1E409B6A6E0B}"/>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9A13635F-1535-23CB-0FB6-09326BE977B2}"/>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B85A27BF-02EC-4B40-7662-51C9ADD3B855}"/>
              </a:ext>
            </a:extLst>
          </p:cNvPr>
          <p:cNvSpPr txBox="1">
            <a:spLocks noGrp="1"/>
          </p:cNvSpPr>
          <p:nvPr>
            <p:ph type="sldNum" sz="quarter" idx="5"/>
          </p:nvPr>
        </p:nvSpPr>
        <p:spPr>
          <a:ln/>
        </p:spPr>
        <p:txBody>
          <a:bodyPr vert="horz" lIns="0" tIns="0" rIns="0" bIns="0" anchor="b" anchorCtr="0">
            <a:noAutofit/>
          </a:bodyPr>
          <a:lstStyle/>
          <a:p>
            <a:pPr lvl="0"/>
            <a:fld id="{5A09002D-AD9A-428A-84DE-2195AB7B9685}" type="slidenum">
              <a:t>14</a:t>
            </a:fld>
            <a:endParaRPr lang="fr-FR"/>
          </a:p>
        </p:txBody>
      </p:sp>
      <p:sp>
        <p:nvSpPr>
          <p:cNvPr id="2" name="Espace réservé de l'image des diapositives 1">
            <a:extLst>
              <a:ext uri="{FF2B5EF4-FFF2-40B4-BE49-F238E27FC236}">
                <a16:creationId xmlns:a16="http://schemas.microsoft.com/office/drawing/2014/main" id="{86B4EFA4-A47A-21A1-ECF1-36ABFCD53373}"/>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AED31670-1CAE-0AB4-48A9-DC7D9CCAFC2D}"/>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145614F6-5FDC-8ECF-4205-67304D238024}"/>
              </a:ext>
            </a:extLst>
          </p:cNvPr>
          <p:cNvSpPr txBox="1">
            <a:spLocks noGrp="1"/>
          </p:cNvSpPr>
          <p:nvPr>
            <p:ph type="sldNum" sz="quarter" idx="5"/>
          </p:nvPr>
        </p:nvSpPr>
        <p:spPr>
          <a:ln/>
        </p:spPr>
        <p:txBody>
          <a:bodyPr vert="horz" lIns="0" tIns="0" rIns="0" bIns="0" anchor="b" anchorCtr="0">
            <a:noAutofit/>
          </a:bodyPr>
          <a:lstStyle/>
          <a:p>
            <a:pPr lvl="0"/>
            <a:fld id="{4C724C7B-86E3-44EC-9F9B-F97C29DB5C2F}" type="slidenum">
              <a:t>15</a:t>
            </a:fld>
            <a:endParaRPr lang="fr-FR"/>
          </a:p>
        </p:txBody>
      </p:sp>
      <p:sp>
        <p:nvSpPr>
          <p:cNvPr id="2" name="Espace réservé de l'image des diapositives 1">
            <a:extLst>
              <a:ext uri="{FF2B5EF4-FFF2-40B4-BE49-F238E27FC236}">
                <a16:creationId xmlns:a16="http://schemas.microsoft.com/office/drawing/2014/main" id="{11BBDA30-8E7C-9559-B071-D0B311AFFEB3}"/>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E699E4FC-2F3E-9E20-353A-D017982E1173}"/>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8E51838C-A2C5-3CFB-7FFE-567A4AF62FF3}"/>
              </a:ext>
            </a:extLst>
          </p:cNvPr>
          <p:cNvSpPr txBox="1">
            <a:spLocks noGrp="1"/>
          </p:cNvSpPr>
          <p:nvPr>
            <p:ph type="sldNum" sz="quarter" idx="5"/>
          </p:nvPr>
        </p:nvSpPr>
        <p:spPr>
          <a:ln/>
        </p:spPr>
        <p:txBody>
          <a:bodyPr vert="horz" lIns="0" tIns="0" rIns="0" bIns="0" anchor="b" anchorCtr="0">
            <a:noAutofit/>
          </a:bodyPr>
          <a:lstStyle/>
          <a:p>
            <a:pPr lvl="0"/>
            <a:fld id="{0A4ED3F6-3A77-4A6E-A8AE-F83C205245EB}" type="slidenum">
              <a:t>16</a:t>
            </a:fld>
            <a:endParaRPr lang="fr-FR"/>
          </a:p>
        </p:txBody>
      </p:sp>
      <p:sp>
        <p:nvSpPr>
          <p:cNvPr id="2" name="Espace réservé de l'image des diapositives 1">
            <a:extLst>
              <a:ext uri="{FF2B5EF4-FFF2-40B4-BE49-F238E27FC236}">
                <a16:creationId xmlns:a16="http://schemas.microsoft.com/office/drawing/2014/main" id="{D209405B-F89B-EAD6-F366-060E76EB196F}"/>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24B04C1F-8545-260C-B1B9-15BE44332AD0}"/>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702A57C0-58D3-2DC8-C7DB-19FCF5866C7C}"/>
              </a:ext>
            </a:extLst>
          </p:cNvPr>
          <p:cNvSpPr txBox="1">
            <a:spLocks noGrp="1"/>
          </p:cNvSpPr>
          <p:nvPr>
            <p:ph type="sldNum" sz="quarter" idx="5"/>
          </p:nvPr>
        </p:nvSpPr>
        <p:spPr>
          <a:ln/>
        </p:spPr>
        <p:txBody>
          <a:bodyPr vert="horz" lIns="0" tIns="0" rIns="0" bIns="0" anchor="b" anchorCtr="0">
            <a:noAutofit/>
          </a:bodyPr>
          <a:lstStyle/>
          <a:p>
            <a:pPr lvl="0"/>
            <a:fld id="{FA94A10E-D71F-497E-8C5C-EA99BEC2E0EE}" type="slidenum">
              <a:t>17</a:t>
            </a:fld>
            <a:endParaRPr lang="fr-FR"/>
          </a:p>
        </p:txBody>
      </p:sp>
      <p:sp>
        <p:nvSpPr>
          <p:cNvPr id="2" name="Espace réservé de l'image des diapositives 1">
            <a:extLst>
              <a:ext uri="{FF2B5EF4-FFF2-40B4-BE49-F238E27FC236}">
                <a16:creationId xmlns:a16="http://schemas.microsoft.com/office/drawing/2014/main" id="{0C5500F9-FC68-95FC-B098-5525A8BE0E70}"/>
              </a:ext>
            </a:extLst>
          </p:cNvPr>
          <p:cNvSpPr>
            <a:spLocks noGrp="1" noRot="1" noChangeAspect="1" noResize="1"/>
          </p:cNvSpPr>
          <p:nvPr>
            <p:ph type="sldImg"/>
          </p:nvPr>
        </p:nvSpPr>
        <p:spPr>
          <a:xfrm>
            <a:off x="945000" y="812520"/>
            <a:ext cx="5669640" cy="4008959"/>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5BF0AF2C-35F7-54C7-EE53-A903FA906214}"/>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9971C280-AD61-D45D-9E76-E5BE1A7726BC}"/>
              </a:ext>
            </a:extLst>
          </p:cNvPr>
          <p:cNvSpPr txBox="1">
            <a:spLocks noGrp="1"/>
          </p:cNvSpPr>
          <p:nvPr>
            <p:ph type="sldNum" sz="quarter" idx="5"/>
          </p:nvPr>
        </p:nvSpPr>
        <p:spPr>
          <a:ln/>
        </p:spPr>
        <p:txBody>
          <a:bodyPr vert="horz" lIns="0" tIns="0" rIns="0" bIns="0" anchor="b" anchorCtr="0">
            <a:noAutofit/>
          </a:bodyPr>
          <a:lstStyle/>
          <a:p>
            <a:pPr lvl="0"/>
            <a:fld id="{6E032561-C78E-49ED-BD4B-5779011AFD4F}" type="slidenum">
              <a:t>18</a:t>
            </a:fld>
            <a:endParaRPr lang="fr-FR"/>
          </a:p>
        </p:txBody>
      </p:sp>
      <p:sp>
        <p:nvSpPr>
          <p:cNvPr id="2" name="Espace réservé de l'image des diapositives 1">
            <a:extLst>
              <a:ext uri="{FF2B5EF4-FFF2-40B4-BE49-F238E27FC236}">
                <a16:creationId xmlns:a16="http://schemas.microsoft.com/office/drawing/2014/main" id="{5B36304D-5694-B26B-B36E-6FC0689B11E5}"/>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935031DC-DB45-D170-991B-F31BB0F0F427}"/>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19970BDD-9BB0-4854-5673-967281AB29A6}"/>
              </a:ext>
            </a:extLst>
          </p:cNvPr>
          <p:cNvSpPr txBox="1">
            <a:spLocks noGrp="1"/>
          </p:cNvSpPr>
          <p:nvPr>
            <p:ph type="sldNum" sz="quarter" idx="5"/>
          </p:nvPr>
        </p:nvSpPr>
        <p:spPr>
          <a:ln/>
        </p:spPr>
        <p:txBody>
          <a:bodyPr vert="horz" lIns="0" tIns="0" rIns="0" bIns="0" anchor="b" anchorCtr="0">
            <a:noAutofit/>
          </a:bodyPr>
          <a:lstStyle/>
          <a:p>
            <a:pPr lvl="0"/>
            <a:fld id="{D9A2229C-DCAA-4F1F-978B-8A951A307DE1}" type="slidenum">
              <a:t>19</a:t>
            </a:fld>
            <a:endParaRPr lang="fr-FR"/>
          </a:p>
        </p:txBody>
      </p:sp>
      <p:sp>
        <p:nvSpPr>
          <p:cNvPr id="2" name="Espace réservé de l'image des diapositives 1">
            <a:extLst>
              <a:ext uri="{FF2B5EF4-FFF2-40B4-BE49-F238E27FC236}">
                <a16:creationId xmlns:a16="http://schemas.microsoft.com/office/drawing/2014/main" id="{20EB6789-68D8-A219-6DCD-5DE628230632}"/>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A999A035-9A87-E33C-BFF9-72C4FC2D3133}"/>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E0F1F98C-F60B-C966-55B7-36551805D4C6}"/>
              </a:ext>
            </a:extLst>
          </p:cNvPr>
          <p:cNvSpPr txBox="1">
            <a:spLocks noGrp="1"/>
          </p:cNvSpPr>
          <p:nvPr>
            <p:ph type="sldNum" sz="quarter" idx="5"/>
          </p:nvPr>
        </p:nvSpPr>
        <p:spPr>
          <a:ln/>
        </p:spPr>
        <p:txBody>
          <a:bodyPr vert="horz" lIns="0" tIns="0" rIns="0" bIns="0" anchor="b" anchorCtr="0">
            <a:noAutofit/>
          </a:bodyPr>
          <a:lstStyle/>
          <a:p>
            <a:pPr lvl="0"/>
            <a:fld id="{090FBC8C-72F1-493B-A332-330359FD7832}" type="slidenum">
              <a:t>2</a:t>
            </a:fld>
            <a:endParaRPr lang="fr-FR"/>
          </a:p>
        </p:txBody>
      </p:sp>
      <p:sp>
        <p:nvSpPr>
          <p:cNvPr id="2" name="Espace réservé de l'image des diapositives 1">
            <a:extLst>
              <a:ext uri="{FF2B5EF4-FFF2-40B4-BE49-F238E27FC236}">
                <a16:creationId xmlns:a16="http://schemas.microsoft.com/office/drawing/2014/main" id="{915E0E1B-1AC8-71C3-9928-F36C20D67CA6}"/>
              </a:ext>
            </a:extLst>
          </p:cNvPr>
          <p:cNvSpPr>
            <a:spLocks noGrp="1" noRot="1" noChangeAspect="1" noResize="1"/>
          </p:cNvSpPr>
          <p:nvPr>
            <p:ph type="sldImg"/>
          </p:nvPr>
        </p:nvSpPr>
        <p:spPr>
          <a:xfrm>
            <a:off x="945000" y="812520"/>
            <a:ext cx="5669640" cy="4008959"/>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6A218A09-1CA7-D981-23BF-CDD8B1B03BB3}"/>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B05583BC-7F6B-BAB4-E4DD-F21FB7E71038}"/>
              </a:ext>
            </a:extLst>
          </p:cNvPr>
          <p:cNvSpPr txBox="1">
            <a:spLocks noGrp="1"/>
          </p:cNvSpPr>
          <p:nvPr>
            <p:ph type="sldNum" sz="quarter" idx="5"/>
          </p:nvPr>
        </p:nvSpPr>
        <p:spPr>
          <a:ln/>
        </p:spPr>
        <p:txBody>
          <a:bodyPr vert="horz" lIns="0" tIns="0" rIns="0" bIns="0" anchor="b" anchorCtr="0">
            <a:noAutofit/>
          </a:bodyPr>
          <a:lstStyle/>
          <a:p>
            <a:pPr lvl="0"/>
            <a:fld id="{681F5F7B-5DE9-48BB-B11C-D1425384B604}" type="slidenum">
              <a:t>20</a:t>
            </a:fld>
            <a:endParaRPr lang="fr-FR"/>
          </a:p>
        </p:txBody>
      </p:sp>
      <p:sp>
        <p:nvSpPr>
          <p:cNvPr id="2" name="Espace réservé de l'image des diapositives 1">
            <a:extLst>
              <a:ext uri="{FF2B5EF4-FFF2-40B4-BE49-F238E27FC236}">
                <a16:creationId xmlns:a16="http://schemas.microsoft.com/office/drawing/2014/main" id="{2C8E961F-B9F3-E497-396F-EB196493018F}"/>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077F173A-B9F2-6653-42E6-FDBBB6083801}"/>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33669CDB-1AE7-D384-DA9E-E10931409A0C}"/>
              </a:ext>
            </a:extLst>
          </p:cNvPr>
          <p:cNvSpPr txBox="1">
            <a:spLocks noGrp="1"/>
          </p:cNvSpPr>
          <p:nvPr>
            <p:ph type="sldNum" sz="quarter" idx="5"/>
          </p:nvPr>
        </p:nvSpPr>
        <p:spPr>
          <a:ln/>
        </p:spPr>
        <p:txBody>
          <a:bodyPr vert="horz" lIns="0" tIns="0" rIns="0" bIns="0" anchor="b" anchorCtr="0">
            <a:noAutofit/>
          </a:bodyPr>
          <a:lstStyle/>
          <a:p>
            <a:pPr lvl="0"/>
            <a:fld id="{C068CB2B-2915-4116-B0EC-8FF8733CA6B5}" type="slidenum">
              <a:t>21</a:t>
            </a:fld>
            <a:endParaRPr lang="fr-FR"/>
          </a:p>
        </p:txBody>
      </p:sp>
      <p:sp>
        <p:nvSpPr>
          <p:cNvPr id="2" name="Espace réservé de l'image des diapositives 1">
            <a:extLst>
              <a:ext uri="{FF2B5EF4-FFF2-40B4-BE49-F238E27FC236}">
                <a16:creationId xmlns:a16="http://schemas.microsoft.com/office/drawing/2014/main" id="{8D5DD9CB-AFB9-F2DD-0EE8-FA7210511920}"/>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E853502A-36CA-C9D4-577C-0BDA87527B32}"/>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62076982-45ED-02D0-3320-22526D6FB391}"/>
              </a:ext>
            </a:extLst>
          </p:cNvPr>
          <p:cNvSpPr txBox="1">
            <a:spLocks noGrp="1"/>
          </p:cNvSpPr>
          <p:nvPr>
            <p:ph type="sldNum" sz="quarter" idx="5"/>
          </p:nvPr>
        </p:nvSpPr>
        <p:spPr>
          <a:ln/>
        </p:spPr>
        <p:txBody>
          <a:bodyPr vert="horz" lIns="0" tIns="0" rIns="0" bIns="0" anchor="b" anchorCtr="0">
            <a:noAutofit/>
          </a:bodyPr>
          <a:lstStyle/>
          <a:p>
            <a:pPr lvl="0"/>
            <a:fld id="{CBBAD954-20F8-4FC7-985E-6B3497023F27}" type="slidenum">
              <a:t>22</a:t>
            </a:fld>
            <a:endParaRPr lang="fr-FR"/>
          </a:p>
        </p:txBody>
      </p:sp>
      <p:sp>
        <p:nvSpPr>
          <p:cNvPr id="2" name="Espace réservé de l'image des diapositives 1">
            <a:extLst>
              <a:ext uri="{FF2B5EF4-FFF2-40B4-BE49-F238E27FC236}">
                <a16:creationId xmlns:a16="http://schemas.microsoft.com/office/drawing/2014/main" id="{C312A73B-5353-DFB3-F150-CD13F0D89AD7}"/>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5C79C04F-032F-991F-0E26-7B61B7D373A9}"/>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95BD0F8D-DEDC-DAAF-A46A-F31FEF15C387}"/>
              </a:ext>
            </a:extLst>
          </p:cNvPr>
          <p:cNvSpPr txBox="1">
            <a:spLocks noGrp="1"/>
          </p:cNvSpPr>
          <p:nvPr>
            <p:ph type="sldNum" sz="quarter" idx="5"/>
          </p:nvPr>
        </p:nvSpPr>
        <p:spPr>
          <a:ln/>
        </p:spPr>
        <p:txBody>
          <a:bodyPr vert="horz" lIns="0" tIns="0" rIns="0" bIns="0" anchor="b" anchorCtr="0">
            <a:noAutofit/>
          </a:bodyPr>
          <a:lstStyle/>
          <a:p>
            <a:pPr lvl="0"/>
            <a:fld id="{E67F4780-C175-48A3-B282-621402A35C28}" type="slidenum">
              <a:t>23</a:t>
            </a:fld>
            <a:endParaRPr lang="fr-FR"/>
          </a:p>
        </p:txBody>
      </p:sp>
      <p:sp>
        <p:nvSpPr>
          <p:cNvPr id="2" name="Espace réservé de l'image des diapositives 1">
            <a:extLst>
              <a:ext uri="{FF2B5EF4-FFF2-40B4-BE49-F238E27FC236}">
                <a16:creationId xmlns:a16="http://schemas.microsoft.com/office/drawing/2014/main" id="{77A5A8A2-3EA7-5CD4-316B-D8EB955AB5E6}"/>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12D3CE22-C702-D5A7-2BA9-27AF879C97B4}"/>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0CBD88FC-E09E-52A0-6CB6-411F6CA7C111}"/>
              </a:ext>
            </a:extLst>
          </p:cNvPr>
          <p:cNvSpPr txBox="1">
            <a:spLocks noGrp="1"/>
          </p:cNvSpPr>
          <p:nvPr>
            <p:ph type="sldNum" sz="quarter" idx="5"/>
          </p:nvPr>
        </p:nvSpPr>
        <p:spPr>
          <a:ln/>
        </p:spPr>
        <p:txBody>
          <a:bodyPr vert="horz" lIns="0" tIns="0" rIns="0" bIns="0" anchor="b" anchorCtr="0">
            <a:noAutofit/>
          </a:bodyPr>
          <a:lstStyle/>
          <a:p>
            <a:pPr lvl="0"/>
            <a:fld id="{DBD4F8A2-D8D3-4936-B93D-68D571D78BB7}" type="slidenum">
              <a:t>24</a:t>
            </a:fld>
            <a:endParaRPr lang="fr-FR"/>
          </a:p>
        </p:txBody>
      </p:sp>
      <p:sp>
        <p:nvSpPr>
          <p:cNvPr id="2" name="Espace réservé de l'image des diapositives 1">
            <a:extLst>
              <a:ext uri="{FF2B5EF4-FFF2-40B4-BE49-F238E27FC236}">
                <a16:creationId xmlns:a16="http://schemas.microsoft.com/office/drawing/2014/main" id="{E59CB067-FF3B-3CAD-CA20-AC611C47065D}"/>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6CFBEFE8-FAE4-59F9-1825-BDE66BD7702F}"/>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334F4CA9-327E-EC31-AFFF-BC70AECB32BE}"/>
              </a:ext>
            </a:extLst>
          </p:cNvPr>
          <p:cNvSpPr txBox="1">
            <a:spLocks noGrp="1"/>
          </p:cNvSpPr>
          <p:nvPr>
            <p:ph type="sldNum" sz="quarter" idx="5"/>
          </p:nvPr>
        </p:nvSpPr>
        <p:spPr>
          <a:ln/>
        </p:spPr>
        <p:txBody>
          <a:bodyPr vert="horz" lIns="0" tIns="0" rIns="0" bIns="0" anchor="b" anchorCtr="0">
            <a:noAutofit/>
          </a:bodyPr>
          <a:lstStyle/>
          <a:p>
            <a:pPr lvl="0"/>
            <a:fld id="{1385D293-6933-4D76-A4C8-641539BA6AD6}" type="slidenum">
              <a:t>25</a:t>
            </a:fld>
            <a:endParaRPr lang="fr-FR"/>
          </a:p>
        </p:txBody>
      </p:sp>
      <p:sp>
        <p:nvSpPr>
          <p:cNvPr id="2" name="Espace réservé de l'image des diapositives 1">
            <a:extLst>
              <a:ext uri="{FF2B5EF4-FFF2-40B4-BE49-F238E27FC236}">
                <a16:creationId xmlns:a16="http://schemas.microsoft.com/office/drawing/2014/main" id="{8912F28A-581F-2931-CF91-5039A3F03F6D}"/>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633D7598-A302-FF30-AC4F-7C09519BA5D2}"/>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37847C07-0976-2B6F-636A-3433282518BE}"/>
              </a:ext>
            </a:extLst>
          </p:cNvPr>
          <p:cNvSpPr txBox="1">
            <a:spLocks noGrp="1"/>
          </p:cNvSpPr>
          <p:nvPr>
            <p:ph type="sldNum" sz="quarter" idx="5"/>
          </p:nvPr>
        </p:nvSpPr>
        <p:spPr>
          <a:ln/>
        </p:spPr>
        <p:txBody>
          <a:bodyPr vert="horz" lIns="0" tIns="0" rIns="0" bIns="0" anchor="b" anchorCtr="0">
            <a:noAutofit/>
          </a:bodyPr>
          <a:lstStyle/>
          <a:p>
            <a:pPr lvl="0"/>
            <a:fld id="{58B477EE-6A8C-41C5-B0E5-A064B4C0CBF9}" type="slidenum">
              <a:t>26</a:t>
            </a:fld>
            <a:endParaRPr lang="fr-FR"/>
          </a:p>
        </p:txBody>
      </p:sp>
      <p:sp>
        <p:nvSpPr>
          <p:cNvPr id="2" name="Espace réservé de l'image des diapositives 1">
            <a:extLst>
              <a:ext uri="{FF2B5EF4-FFF2-40B4-BE49-F238E27FC236}">
                <a16:creationId xmlns:a16="http://schemas.microsoft.com/office/drawing/2014/main" id="{5E6B744A-712E-6EC7-8DA3-3313432330AA}"/>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519FD050-0727-AE36-8BA1-BB1D65740D50}"/>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B88E11F5-7B02-8B2E-A863-67C71A887ACA}"/>
              </a:ext>
            </a:extLst>
          </p:cNvPr>
          <p:cNvSpPr txBox="1">
            <a:spLocks noGrp="1"/>
          </p:cNvSpPr>
          <p:nvPr>
            <p:ph type="sldNum" sz="quarter" idx="5"/>
          </p:nvPr>
        </p:nvSpPr>
        <p:spPr>
          <a:ln/>
        </p:spPr>
        <p:txBody>
          <a:bodyPr vert="horz" lIns="0" tIns="0" rIns="0" bIns="0" anchor="b" anchorCtr="0">
            <a:noAutofit/>
          </a:bodyPr>
          <a:lstStyle/>
          <a:p>
            <a:pPr lvl="0"/>
            <a:fld id="{E1C18088-BC09-46DA-A272-488688B2730D}" type="slidenum">
              <a:t>3</a:t>
            </a:fld>
            <a:endParaRPr lang="fr-FR"/>
          </a:p>
        </p:txBody>
      </p:sp>
      <p:sp>
        <p:nvSpPr>
          <p:cNvPr id="2" name="Espace réservé de l'image des diapositives 1">
            <a:extLst>
              <a:ext uri="{FF2B5EF4-FFF2-40B4-BE49-F238E27FC236}">
                <a16:creationId xmlns:a16="http://schemas.microsoft.com/office/drawing/2014/main" id="{6556F7DE-5B86-5C85-9A96-0675269420AE}"/>
              </a:ext>
            </a:extLst>
          </p:cNvPr>
          <p:cNvSpPr>
            <a:spLocks noGrp="1" noRot="1" noChangeAspect="1" noResize="1"/>
          </p:cNvSpPr>
          <p:nvPr>
            <p:ph type="sldImg"/>
          </p:nvPr>
        </p:nvSpPr>
        <p:spPr>
          <a:xfrm>
            <a:off x="945000" y="812520"/>
            <a:ext cx="5669640" cy="4008959"/>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62990097-DD45-CD3B-6FE7-409B2AA4F6B2}"/>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013F4E58-ECAA-2572-7B0E-FFA06680BB14}"/>
              </a:ext>
            </a:extLst>
          </p:cNvPr>
          <p:cNvSpPr txBox="1">
            <a:spLocks noGrp="1"/>
          </p:cNvSpPr>
          <p:nvPr>
            <p:ph type="sldNum" sz="quarter" idx="5"/>
          </p:nvPr>
        </p:nvSpPr>
        <p:spPr>
          <a:ln/>
        </p:spPr>
        <p:txBody>
          <a:bodyPr vert="horz" lIns="0" tIns="0" rIns="0" bIns="0" anchor="b" anchorCtr="0">
            <a:noAutofit/>
          </a:bodyPr>
          <a:lstStyle/>
          <a:p>
            <a:pPr lvl="0"/>
            <a:fld id="{CDBD938F-2810-4EE3-83C1-B6031E2E4D6D}" type="slidenum">
              <a:t>4</a:t>
            </a:fld>
            <a:endParaRPr lang="fr-FR"/>
          </a:p>
        </p:txBody>
      </p:sp>
      <p:sp>
        <p:nvSpPr>
          <p:cNvPr id="2" name="Espace réservé de l'image des diapositives 1">
            <a:extLst>
              <a:ext uri="{FF2B5EF4-FFF2-40B4-BE49-F238E27FC236}">
                <a16:creationId xmlns:a16="http://schemas.microsoft.com/office/drawing/2014/main" id="{44110035-B752-DFD8-2E37-32DC6493780B}"/>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7C3D7070-CC0A-F7D6-00B0-15DBFD48D621}"/>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88D79EFB-8020-4B5E-F2A7-976A11AA3A53}"/>
              </a:ext>
            </a:extLst>
          </p:cNvPr>
          <p:cNvSpPr txBox="1">
            <a:spLocks noGrp="1"/>
          </p:cNvSpPr>
          <p:nvPr>
            <p:ph type="sldNum" sz="quarter" idx="5"/>
          </p:nvPr>
        </p:nvSpPr>
        <p:spPr>
          <a:ln/>
        </p:spPr>
        <p:txBody>
          <a:bodyPr vert="horz" lIns="0" tIns="0" rIns="0" bIns="0" anchor="b" anchorCtr="0">
            <a:noAutofit/>
          </a:bodyPr>
          <a:lstStyle/>
          <a:p>
            <a:pPr lvl="0"/>
            <a:fld id="{D65E9FC3-A26F-4101-9809-E2D7851559E3}" type="slidenum">
              <a:t>5</a:t>
            </a:fld>
            <a:endParaRPr lang="fr-FR"/>
          </a:p>
        </p:txBody>
      </p:sp>
      <p:sp>
        <p:nvSpPr>
          <p:cNvPr id="2" name="Espace réservé de l'image des diapositives 1">
            <a:extLst>
              <a:ext uri="{FF2B5EF4-FFF2-40B4-BE49-F238E27FC236}">
                <a16:creationId xmlns:a16="http://schemas.microsoft.com/office/drawing/2014/main" id="{9A32A2B6-CA0D-DA59-C617-A0B191C1DA89}"/>
              </a:ext>
            </a:extLst>
          </p:cNvPr>
          <p:cNvSpPr>
            <a:spLocks noGrp="1" noRot="1" noChangeAspect="1" noResize="1"/>
          </p:cNvSpPr>
          <p:nvPr>
            <p:ph type="sldImg"/>
          </p:nvPr>
        </p:nvSpPr>
        <p:spPr>
          <a:xfrm>
            <a:off x="945000" y="812520"/>
            <a:ext cx="5669640" cy="4008959"/>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A718807B-3566-DF7B-FE44-36C5C8AEE8FF}"/>
              </a:ext>
            </a:extLst>
          </p:cNvPr>
          <p:cNvSpPr txBox="1">
            <a:spLocks noGrp="1"/>
          </p:cNvSpPr>
          <p:nvPr>
            <p:ph type="body" sz="quarter" idx="1"/>
          </p:nvPr>
        </p:nvSpPr>
        <p:spPr/>
        <p:txBody>
          <a:bodyPr vert="horz">
            <a:spAutoFit/>
          </a:bodyPr>
          <a:lstStyle/>
          <a:p>
            <a:pPr rtl="0"/>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0391EA03-5C79-6672-CB08-48CCCA1F0E9A}"/>
              </a:ext>
            </a:extLst>
          </p:cNvPr>
          <p:cNvSpPr txBox="1">
            <a:spLocks noGrp="1"/>
          </p:cNvSpPr>
          <p:nvPr>
            <p:ph type="sldNum" sz="quarter" idx="5"/>
          </p:nvPr>
        </p:nvSpPr>
        <p:spPr>
          <a:ln/>
        </p:spPr>
        <p:txBody>
          <a:bodyPr vert="horz" lIns="0" tIns="0" rIns="0" bIns="0" anchor="b" anchorCtr="0">
            <a:noAutofit/>
          </a:bodyPr>
          <a:lstStyle/>
          <a:p>
            <a:pPr lvl="0"/>
            <a:fld id="{63069DA9-6A01-44AD-BF08-40F4748D7774}" type="slidenum">
              <a:t>6</a:t>
            </a:fld>
            <a:endParaRPr lang="fr-FR"/>
          </a:p>
        </p:txBody>
      </p:sp>
      <p:sp>
        <p:nvSpPr>
          <p:cNvPr id="2" name="Espace réservé de l'image des diapositives 1">
            <a:extLst>
              <a:ext uri="{FF2B5EF4-FFF2-40B4-BE49-F238E27FC236}">
                <a16:creationId xmlns:a16="http://schemas.microsoft.com/office/drawing/2014/main" id="{F6EDCB1A-363B-D16B-A004-005D836813E2}"/>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09C050E6-8BEC-9814-F5B7-AC56B6B0D92C}"/>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9C6E09BA-84BC-B841-4311-C7F4201F5EAF}"/>
              </a:ext>
            </a:extLst>
          </p:cNvPr>
          <p:cNvSpPr txBox="1">
            <a:spLocks noGrp="1"/>
          </p:cNvSpPr>
          <p:nvPr>
            <p:ph type="sldNum" sz="quarter" idx="5"/>
          </p:nvPr>
        </p:nvSpPr>
        <p:spPr>
          <a:ln/>
        </p:spPr>
        <p:txBody>
          <a:bodyPr vert="horz" lIns="0" tIns="0" rIns="0" bIns="0" anchor="b" anchorCtr="0">
            <a:noAutofit/>
          </a:bodyPr>
          <a:lstStyle/>
          <a:p>
            <a:pPr lvl="0"/>
            <a:fld id="{36551617-AE4B-4571-B5B7-D36C16C31814}" type="slidenum">
              <a:t>7</a:t>
            </a:fld>
            <a:endParaRPr lang="fr-FR"/>
          </a:p>
        </p:txBody>
      </p:sp>
      <p:sp>
        <p:nvSpPr>
          <p:cNvPr id="2" name="Espace réservé de l'image des diapositives 1">
            <a:extLst>
              <a:ext uri="{FF2B5EF4-FFF2-40B4-BE49-F238E27FC236}">
                <a16:creationId xmlns:a16="http://schemas.microsoft.com/office/drawing/2014/main" id="{5937DC54-1E49-F962-4684-2CDA6A44DEA8}"/>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F4D4F08A-DBD0-1B01-BA89-76B67820164B}"/>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3BFC1F97-1C3E-D38B-21F2-BB2011216A99}"/>
              </a:ext>
            </a:extLst>
          </p:cNvPr>
          <p:cNvSpPr txBox="1">
            <a:spLocks noGrp="1"/>
          </p:cNvSpPr>
          <p:nvPr>
            <p:ph type="sldNum" sz="quarter" idx="5"/>
          </p:nvPr>
        </p:nvSpPr>
        <p:spPr>
          <a:ln/>
        </p:spPr>
        <p:txBody>
          <a:bodyPr vert="horz" lIns="0" tIns="0" rIns="0" bIns="0" anchor="b" anchorCtr="0">
            <a:noAutofit/>
          </a:bodyPr>
          <a:lstStyle/>
          <a:p>
            <a:pPr lvl="0"/>
            <a:fld id="{F9AD3CA3-7E63-456C-BF41-F151463292EB}" type="slidenum">
              <a:t>8</a:t>
            </a:fld>
            <a:endParaRPr lang="fr-FR"/>
          </a:p>
        </p:txBody>
      </p:sp>
      <p:sp>
        <p:nvSpPr>
          <p:cNvPr id="2" name="Espace réservé de l'image des diapositives 1">
            <a:extLst>
              <a:ext uri="{FF2B5EF4-FFF2-40B4-BE49-F238E27FC236}">
                <a16:creationId xmlns:a16="http://schemas.microsoft.com/office/drawing/2014/main" id="{182C8B90-049B-58F1-17C3-2C94ADE3D1B7}"/>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CE04AABF-342E-A9A8-2D38-6B38043A0BAE}"/>
              </a:ext>
            </a:extLst>
          </p:cNvPr>
          <p:cNvSpPr txBox="1">
            <a:spLocks noGrp="1"/>
          </p:cNvSpPr>
          <p:nvPr>
            <p:ph type="body" sz="quarter" idx="1"/>
          </p:nvPr>
        </p:nvSpPr>
        <p:spPr/>
        <p:txBody>
          <a:bodyPr vert="horz"/>
          <a:lstStyle/>
          <a:p>
            <a:pPr rtl="0"/>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498879DA-BD55-0241-A546-3F5711068D04}"/>
              </a:ext>
            </a:extLst>
          </p:cNvPr>
          <p:cNvSpPr txBox="1">
            <a:spLocks noGrp="1"/>
          </p:cNvSpPr>
          <p:nvPr>
            <p:ph type="sldNum" sz="quarter" idx="5"/>
          </p:nvPr>
        </p:nvSpPr>
        <p:spPr>
          <a:ln/>
        </p:spPr>
        <p:txBody>
          <a:bodyPr vert="horz" lIns="0" tIns="0" rIns="0" bIns="0" anchor="b" anchorCtr="0">
            <a:noAutofit/>
          </a:bodyPr>
          <a:lstStyle/>
          <a:p>
            <a:pPr lvl="0"/>
            <a:fld id="{548B04BA-7AC4-4278-96AC-7C32FE332DEA}" type="slidenum">
              <a:t>9</a:t>
            </a:fld>
            <a:endParaRPr lang="fr-FR"/>
          </a:p>
        </p:txBody>
      </p:sp>
      <p:sp>
        <p:nvSpPr>
          <p:cNvPr id="2" name="Espace réservé de l'image des diapositives 1">
            <a:extLst>
              <a:ext uri="{FF2B5EF4-FFF2-40B4-BE49-F238E27FC236}">
                <a16:creationId xmlns:a16="http://schemas.microsoft.com/office/drawing/2014/main" id="{385548E9-97EA-C7FC-C44B-8B0D152C4CED}"/>
              </a:ext>
            </a:extLst>
          </p:cNvPr>
          <p:cNvSpPr>
            <a:spLocks noGrp="1" noRot="1" noChangeAspect="1" noResize="1"/>
          </p:cNvSpPr>
          <p:nvPr>
            <p:ph type="sldImg"/>
          </p:nvPr>
        </p:nvSpPr>
        <p:spPr>
          <a:xfrm>
            <a:off x="0" y="812520"/>
            <a:ext cx="360" cy="360"/>
          </a:xfrm>
          <a:solidFill>
            <a:srgbClr val="FEFFFF"/>
          </a:solidFill>
          <a:ln w="25400">
            <a:solidFill>
              <a:srgbClr val="3465A4"/>
            </a:solidFill>
            <a:prstDash val="solid"/>
          </a:ln>
        </p:spPr>
      </p:sp>
      <p:sp>
        <p:nvSpPr>
          <p:cNvPr id="3" name="Espace réservé des notes 2">
            <a:extLst>
              <a:ext uri="{FF2B5EF4-FFF2-40B4-BE49-F238E27FC236}">
                <a16:creationId xmlns:a16="http://schemas.microsoft.com/office/drawing/2014/main" id="{A238FA27-CECF-A5E6-1A47-E4B61245BC76}"/>
              </a:ext>
            </a:extLst>
          </p:cNvPr>
          <p:cNvSpPr txBox="1">
            <a:spLocks noGrp="1"/>
          </p:cNvSpPr>
          <p:nvPr>
            <p:ph type="body" sz="quarter" idx="1"/>
          </p:nvPr>
        </p:nvSpPr>
        <p:spPr/>
        <p:txBody>
          <a:bodyPr vert="horz"/>
          <a:lstStyle/>
          <a:p>
            <a:pPr rtl="0"/>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084E48-5A25-B2E6-589B-3C1D03624C3B}"/>
              </a:ext>
            </a:extLst>
          </p:cNvPr>
          <p:cNvSpPr>
            <a:spLocks noGrp="1"/>
          </p:cNvSpPr>
          <p:nvPr>
            <p:ph type="ctrTitle"/>
          </p:nvPr>
        </p:nvSpPr>
        <p:spPr>
          <a:xfrm>
            <a:off x="1336675" y="1236663"/>
            <a:ext cx="8018463" cy="2632075"/>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FB30EC5-7411-EDBB-8BFE-8500E8808DE9}"/>
              </a:ext>
            </a:extLst>
          </p:cNvPr>
          <p:cNvSpPr>
            <a:spLocks noGrp="1"/>
          </p:cNvSpPr>
          <p:nvPr>
            <p:ph type="subTitle" idx="1"/>
          </p:nvPr>
        </p:nvSpPr>
        <p:spPr>
          <a:xfrm>
            <a:off x="1336675" y="3970338"/>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462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70CACF-7713-1C44-B1DB-FA5CBA5E46F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35FFE2A-319E-B221-77ED-9CC99CC4AD9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3013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A2A4D23-AE1D-1A6D-0D4A-9C0BBF0AAC59}"/>
              </a:ext>
            </a:extLst>
          </p:cNvPr>
          <p:cNvSpPr>
            <a:spLocks noGrp="1"/>
          </p:cNvSpPr>
          <p:nvPr>
            <p:ph type="title" orient="vert"/>
          </p:nvPr>
        </p:nvSpPr>
        <p:spPr>
          <a:xfrm>
            <a:off x="7815263" y="287338"/>
            <a:ext cx="2474912" cy="664845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675B661-AFA1-91D6-E14B-F079AD06FF89}"/>
              </a:ext>
            </a:extLst>
          </p:cNvPr>
          <p:cNvSpPr>
            <a:spLocks noGrp="1"/>
          </p:cNvSpPr>
          <p:nvPr>
            <p:ph type="body" orient="vert" idx="1"/>
          </p:nvPr>
        </p:nvSpPr>
        <p:spPr>
          <a:xfrm>
            <a:off x="390525" y="287338"/>
            <a:ext cx="7272338" cy="6648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42872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181AEA-9A0F-4115-712F-B8F9F7562DF9}"/>
              </a:ext>
            </a:extLst>
          </p:cNvPr>
          <p:cNvSpPr>
            <a:spLocks noGrp="1"/>
          </p:cNvSpPr>
          <p:nvPr>
            <p:ph type="ctrTitle"/>
          </p:nvPr>
        </p:nvSpPr>
        <p:spPr>
          <a:xfrm>
            <a:off x="1336675" y="1236663"/>
            <a:ext cx="8018463" cy="2632075"/>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6E4CF3-1111-F787-FF70-3CD732AC95B4}"/>
              </a:ext>
            </a:extLst>
          </p:cNvPr>
          <p:cNvSpPr>
            <a:spLocks noGrp="1"/>
          </p:cNvSpPr>
          <p:nvPr>
            <p:ph type="subTitle" idx="1"/>
          </p:nvPr>
        </p:nvSpPr>
        <p:spPr>
          <a:xfrm>
            <a:off x="1336675" y="3970338"/>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3751426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F450AD-A104-D6A3-99DC-B8201906F37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5424649-1704-2ACD-E608-A700B99EE99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616262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0F43CC-E8D7-EA02-42F4-9B55AC26E418}"/>
              </a:ext>
            </a:extLst>
          </p:cNvPr>
          <p:cNvSpPr>
            <a:spLocks noGrp="1"/>
          </p:cNvSpPr>
          <p:nvPr>
            <p:ph type="title"/>
          </p:nvPr>
        </p:nvSpPr>
        <p:spPr>
          <a:xfrm>
            <a:off x="730250" y="1884363"/>
            <a:ext cx="9220200" cy="31448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17979C2-A015-A7C8-65C5-2AA662644C8B}"/>
              </a:ext>
            </a:extLst>
          </p:cNvPr>
          <p:cNvSpPr>
            <a:spLocks noGrp="1"/>
          </p:cNvSpPr>
          <p:nvPr>
            <p:ph type="body" idx="1"/>
          </p:nvPr>
        </p:nvSpPr>
        <p:spPr>
          <a:xfrm>
            <a:off x="730250" y="5059363"/>
            <a:ext cx="9220200" cy="16525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4047855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09F678-0112-3C33-0C35-6B0D68A0445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34BEFF7-B39D-E9DE-C630-78AB60C748F8}"/>
              </a:ext>
            </a:extLst>
          </p:cNvPr>
          <p:cNvSpPr>
            <a:spLocks noGrp="1"/>
          </p:cNvSpPr>
          <p:nvPr>
            <p:ph sz="half" idx="1"/>
          </p:nvPr>
        </p:nvSpPr>
        <p:spPr>
          <a:xfrm>
            <a:off x="534988" y="1768475"/>
            <a:ext cx="4733925"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A5DA17F-67C3-02C3-E79D-E178A9B74DBF}"/>
              </a:ext>
            </a:extLst>
          </p:cNvPr>
          <p:cNvSpPr>
            <a:spLocks noGrp="1"/>
          </p:cNvSpPr>
          <p:nvPr>
            <p:ph sz="half" idx="2"/>
          </p:nvPr>
        </p:nvSpPr>
        <p:spPr>
          <a:xfrm>
            <a:off x="5421313" y="1768475"/>
            <a:ext cx="4735512"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616209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958752-B0C7-9A6B-EA70-8F1A4501FC99}"/>
              </a:ext>
            </a:extLst>
          </p:cNvPr>
          <p:cNvSpPr>
            <a:spLocks noGrp="1"/>
          </p:cNvSpPr>
          <p:nvPr>
            <p:ph type="title"/>
          </p:nvPr>
        </p:nvSpPr>
        <p:spPr>
          <a:xfrm>
            <a:off x="736600" y="403225"/>
            <a:ext cx="9221788" cy="1460500"/>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F0EF0A1-8E90-5F72-C04C-12C689A9AA41}"/>
              </a:ext>
            </a:extLst>
          </p:cNvPr>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DED5C77-D5CF-155B-24A6-A482E29917D7}"/>
              </a:ext>
            </a:extLst>
          </p:cNvPr>
          <p:cNvSpPr>
            <a:spLocks noGrp="1"/>
          </p:cNvSpPr>
          <p:nvPr>
            <p:ph sz="half" idx="2"/>
          </p:nvPr>
        </p:nvSpPr>
        <p:spPr>
          <a:xfrm>
            <a:off x="736600" y="2760663"/>
            <a:ext cx="4522788"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39F6394-A932-61B7-F04F-2E6BFF630364}"/>
              </a:ext>
            </a:extLst>
          </p:cNvPr>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8C9A64B-9740-A2E0-2B51-C49A18B36677}"/>
              </a:ext>
            </a:extLst>
          </p:cNvPr>
          <p:cNvSpPr>
            <a:spLocks noGrp="1"/>
          </p:cNvSpPr>
          <p:nvPr>
            <p:ph sz="quarter" idx="4"/>
          </p:nvPr>
        </p:nvSpPr>
        <p:spPr>
          <a:xfrm>
            <a:off x="5413375" y="2760663"/>
            <a:ext cx="4545013"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947922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EB601-6282-CEE1-AA4D-1DBB6ABFB9A0}"/>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24260376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328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992B84-B26F-E01F-D22D-9C8C36A11C01}"/>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9276F14-27C7-C166-293A-A5415E9595D0}"/>
              </a:ext>
            </a:extLst>
          </p:cNvPr>
          <p:cNvSpPr>
            <a:spLocks noGrp="1"/>
          </p:cNvSpPr>
          <p:nvPr>
            <p:ph idx="1"/>
          </p:nvPr>
        </p:nvSpPr>
        <p:spPr>
          <a:xfrm>
            <a:off x="4545013" y="1089025"/>
            <a:ext cx="541337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8144C56-2657-E43F-7D81-22F1707EEFBD}"/>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302694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2D86F2-CCA2-5F6D-EB96-A0BE86A7FD1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9357505-E809-B5C8-09DE-8A3F4F8E252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601118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F4C6C4-1BDD-E314-9D8D-96BF97C095F1}"/>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F2D2DC-B8FF-BFD4-5A42-94DE6B4EFA58}"/>
              </a:ext>
            </a:extLst>
          </p:cNvPr>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BC9A28F-BD22-7C20-2C68-B8E33F05F7CC}"/>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19340923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543A4D-8561-7041-F4CD-B96049120E3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0149BD5-E021-8141-2ABF-0A56BEC3178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794964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741B30C-77B7-3063-F66E-A702603D96E2}"/>
              </a:ext>
            </a:extLst>
          </p:cNvPr>
          <p:cNvSpPr>
            <a:spLocks noGrp="1"/>
          </p:cNvSpPr>
          <p:nvPr>
            <p:ph type="title" orient="vert"/>
          </p:nvPr>
        </p:nvSpPr>
        <p:spPr>
          <a:xfrm>
            <a:off x="7751763" y="301625"/>
            <a:ext cx="2405062" cy="5851525"/>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06A74AD-CA7D-D996-A7EE-240DDED94E57}"/>
              </a:ext>
            </a:extLst>
          </p:cNvPr>
          <p:cNvSpPr>
            <a:spLocks noGrp="1"/>
          </p:cNvSpPr>
          <p:nvPr>
            <p:ph type="body" orient="vert" idx="1"/>
          </p:nvPr>
        </p:nvSpPr>
        <p:spPr>
          <a:xfrm>
            <a:off x="534988" y="301625"/>
            <a:ext cx="7064375"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2240345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02DE15-4458-AFD3-030E-608F9DC6DF4D}"/>
              </a:ext>
            </a:extLst>
          </p:cNvPr>
          <p:cNvSpPr>
            <a:spLocks noGrp="1"/>
          </p:cNvSpPr>
          <p:nvPr>
            <p:ph type="ctrTitle"/>
          </p:nvPr>
        </p:nvSpPr>
        <p:spPr>
          <a:xfrm>
            <a:off x="1336675" y="1236663"/>
            <a:ext cx="8018463" cy="2632075"/>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DDF972A-54D9-E2F6-FE42-5B02714F5D4D}"/>
              </a:ext>
            </a:extLst>
          </p:cNvPr>
          <p:cNvSpPr>
            <a:spLocks noGrp="1"/>
          </p:cNvSpPr>
          <p:nvPr>
            <p:ph type="subTitle" idx="1"/>
          </p:nvPr>
        </p:nvSpPr>
        <p:spPr>
          <a:xfrm>
            <a:off x="1336675" y="3970338"/>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2432716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933935-4021-BC5B-D66B-F3AE70BAC6E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C91EE06-CAB2-8EC6-7065-0751723394C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859531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6B519-7DE1-D919-FE4E-AC6A8BB847D1}"/>
              </a:ext>
            </a:extLst>
          </p:cNvPr>
          <p:cNvSpPr>
            <a:spLocks noGrp="1"/>
          </p:cNvSpPr>
          <p:nvPr>
            <p:ph type="title"/>
          </p:nvPr>
        </p:nvSpPr>
        <p:spPr>
          <a:xfrm>
            <a:off x="730250" y="1884363"/>
            <a:ext cx="9220200" cy="31448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0B83DE7-1275-8510-1824-BBAAA4680781}"/>
              </a:ext>
            </a:extLst>
          </p:cNvPr>
          <p:cNvSpPr>
            <a:spLocks noGrp="1"/>
          </p:cNvSpPr>
          <p:nvPr>
            <p:ph type="body" idx="1"/>
          </p:nvPr>
        </p:nvSpPr>
        <p:spPr>
          <a:xfrm>
            <a:off x="730250" y="5059363"/>
            <a:ext cx="9220200" cy="16525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11425394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0D35B1-6343-52B7-7E57-61BD3404FE5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2EE3F56-ECD4-3BF3-677D-40099EC8B9AA}"/>
              </a:ext>
            </a:extLst>
          </p:cNvPr>
          <p:cNvSpPr>
            <a:spLocks noGrp="1"/>
          </p:cNvSpPr>
          <p:nvPr>
            <p:ph sz="half" idx="1"/>
          </p:nvPr>
        </p:nvSpPr>
        <p:spPr>
          <a:xfrm>
            <a:off x="534988" y="1768475"/>
            <a:ext cx="4733925"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5B2E543-EE06-BD60-2269-0E3801E55D47}"/>
              </a:ext>
            </a:extLst>
          </p:cNvPr>
          <p:cNvSpPr>
            <a:spLocks noGrp="1"/>
          </p:cNvSpPr>
          <p:nvPr>
            <p:ph sz="half" idx="2"/>
          </p:nvPr>
        </p:nvSpPr>
        <p:spPr>
          <a:xfrm>
            <a:off x="5421313" y="1768475"/>
            <a:ext cx="4735512"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8210875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DF2808-C626-AF5A-B144-A41220A06195}"/>
              </a:ext>
            </a:extLst>
          </p:cNvPr>
          <p:cNvSpPr>
            <a:spLocks noGrp="1"/>
          </p:cNvSpPr>
          <p:nvPr>
            <p:ph type="title"/>
          </p:nvPr>
        </p:nvSpPr>
        <p:spPr>
          <a:xfrm>
            <a:off x="736600" y="403225"/>
            <a:ext cx="9221788" cy="1460500"/>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2F62C60-4F4F-0CFC-E609-9E4C5A069A27}"/>
              </a:ext>
            </a:extLst>
          </p:cNvPr>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2DD10E1-BA29-A816-05C6-75C22B40F706}"/>
              </a:ext>
            </a:extLst>
          </p:cNvPr>
          <p:cNvSpPr>
            <a:spLocks noGrp="1"/>
          </p:cNvSpPr>
          <p:nvPr>
            <p:ph sz="half" idx="2"/>
          </p:nvPr>
        </p:nvSpPr>
        <p:spPr>
          <a:xfrm>
            <a:off x="736600" y="2760663"/>
            <a:ext cx="4522788"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08947731-5BF1-DC6F-AAA6-8DF10C97FAEF}"/>
              </a:ext>
            </a:extLst>
          </p:cNvPr>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62AAE70-71F1-935D-0F40-7A0F2001DA48}"/>
              </a:ext>
            </a:extLst>
          </p:cNvPr>
          <p:cNvSpPr>
            <a:spLocks noGrp="1"/>
          </p:cNvSpPr>
          <p:nvPr>
            <p:ph sz="quarter" idx="4"/>
          </p:nvPr>
        </p:nvSpPr>
        <p:spPr>
          <a:xfrm>
            <a:off x="5413375" y="2760663"/>
            <a:ext cx="4545013"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718289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B2440E-5087-F893-A033-0531D9E5C76B}"/>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30438922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3956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D80B5E-0A09-01DC-EDFE-70A986C387EB}"/>
              </a:ext>
            </a:extLst>
          </p:cNvPr>
          <p:cNvSpPr>
            <a:spLocks noGrp="1"/>
          </p:cNvSpPr>
          <p:nvPr>
            <p:ph type="title"/>
          </p:nvPr>
        </p:nvSpPr>
        <p:spPr>
          <a:xfrm>
            <a:off x="730250" y="1884363"/>
            <a:ext cx="9220200" cy="31448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7E94283-661C-A743-544C-AC7FBFC325AE}"/>
              </a:ext>
            </a:extLst>
          </p:cNvPr>
          <p:cNvSpPr>
            <a:spLocks noGrp="1"/>
          </p:cNvSpPr>
          <p:nvPr>
            <p:ph type="body" idx="1"/>
          </p:nvPr>
        </p:nvSpPr>
        <p:spPr>
          <a:xfrm>
            <a:off x="730250" y="5059363"/>
            <a:ext cx="9220200" cy="16525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34861864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9EDD14-C134-DB3B-7E91-46C67363163C}"/>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F3D9F79-019B-4613-A07F-0D2FD3713AA8}"/>
              </a:ext>
            </a:extLst>
          </p:cNvPr>
          <p:cNvSpPr>
            <a:spLocks noGrp="1"/>
          </p:cNvSpPr>
          <p:nvPr>
            <p:ph idx="1"/>
          </p:nvPr>
        </p:nvSpPr>
        <p:spPr>
          <a:xfrm>
            <a:off x="4545013" y="1089025"/>
            <a:ext cx="541337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2121A91-3D76-C50C-34A8-F78548BB0F02}"/>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842954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39293C-1A77-9B85-850C-C33505C0E27B}"/>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1CDE21F-92A4-5D0D-DE21-7D3D7DA47F59}"/>
              </a:ext>
            </a:extLst>
          </p:cNvPr>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86E1CA3-F088-7941-C460-937713EC28D3}"/>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7119154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1E1BDB-3D67-1045-37B7-615A415A2A2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505976A-B57F-E8A2-64AF-037115C7F1E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9803291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B7FEFC0-AF6A-85D8-B4A2-13191A8F24AC}"/>
              </a:ext>
            </a:extLst>
          </p:cNvPr>
          <p:cNvSpPr>
            <a:spLocks noGrp="1"/>
          </p:cNvSpPr>
          <p:nvPr>
            <p:ph type="title" orient="vert"/>
          </p:nvPr>
        </p:nvSpPr>
        <p:spPr>
          <a:xfrm>
            <a:off x="7751763" y="301625"/>
            <a:ext cx="2405062" cy="5851525"/>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853B349-9571-4A6C-25AC-F01BF6C1A23A}"/>
              </a:ext>
            </a:extLst>
          </p:cNvPr>
          <p:cNvSpPr>
            <a:spLocks noGrp="1"/>
          </p:cNvSpPr>
          <p:nvPr>
            <p:ph type="body" orient="vert" idx="1"/>
          </p:nvPr>
        </p:nvSpPr>
        <p:spPr>
          <a:xfrm>
            <a:off x="534988" y="301625"/>
            <a:ext cx="7064375"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5497612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7C7029-18BC-48EF-B667-16F1340CD565}"/>
              </a:ext>
            </a:extLst>
          </p:cNvPr>
          <p:cNvSpPr>
            <a:spLocks noGrp="1"/>
          </p:cNvSpPr>
          <p:nvPr>
            <p:ph type="ctrTitle"/>
          </p:nvPr>
        </p:nvSpPr>
        <p:spPr>
          <a:xfrm>
            <a:off x="1336675" y="1236663"/>
            <a:ext cx="8018463" cy="2632075"/>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D3418AD-5DAF-F315-A597-4AA35C3E6504}"/>
              </a:ext>
            </a:extLst>
          </p:cNvPr>
          <p:cNvSpPr>
            <a:spLocks noGrp="1"/>
          </p:cNvSpPr>
          <p:nvPr>
            <p:ph type="subTitle" idx="1"/>
          </p:nvPr>
        </p:nvSpPr>
        <p:spPr>
          <a:xfrm>
            <a:off x="1336675" y="3970338"/>
            <a:ext cx="801846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16773819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3227BE-240F-BA6D-ABBD-2F27FFAC5F2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A0A5967-5A0F-CD20-96DB-83610D6A8A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414806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A79FA5-42A0-FAFE-72E0-9F1692498135}"/>
              </a:ext>
            </a:extLst>
          </p:cNvPr>
          <p:cNvSpPr>
            <a:spLocks noGrp="1"/>
          </p:cNvSpPr>
          <p:nvPr>
            <p:ph type="title"/>
          </p:nvPr>
        </p:nvSpPr>
        <p:spPr>
          <a:xfrm>
            <a:off x="730250" y="1884363"/>
            <a:ext cx="9220200" cy="31448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81BB935-613D-CF0F-34AD-EBA8ED9EAF47}"/>
              </a:ext>
            </a:extLst>
          </p:cNvPr>
          <p:cNvSpPr>
            <a:spLocks noGrp="1"/>
          </p:cNvSpPr>
          <p:nvPr>
            <p:ph type="body" idx="1"/>
          </p:nvPr>
        </p:nvSpPr>
        <p:spPr>
          <a:xfrm>
            <a:off x="730250" y="5059363"/>
            <a:ext cx="9220200" cy="16525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41977477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90ECD-1B8C-AC20-9D81-C32F90E9FB7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055CC32-1B41-1317-2789-EDE1383CB80D}"/>
              </a:ext>
            </a:extLst>
          </p:cNvPr>
          <p:cNvSpPr>
            <a:spLocks noGrp="1"/>
          </p:cNvSpPr>
          <p:nvPr>
            <p:ph sz="half" idx="1"/>
          </p:nvPr>
        </p:nvSpPr>
        <p:spPr>
          <a:xfrm>
            <a:off x="2582863" y="1768475"/>
            <a:ext cx="2686050"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CD3408D-EEC3-4250-1290-380BC21FB940}"/>
              </a:ext>
            </a:extLst>
          </p:cNvPr>
          <p:cNvSpPr>
            <a:spLocks noGrp="1"/>
          </p:cNvSpPr>
          <p:nvPr>
            <p:ph sz="half" idx="2"/>
          </p:nvPr>
        </p:nvSpPr>
        <p:spPr>
          <a:xfrm>
            <a:off x="5421313" y="1768475"/>
            <a:ext cx="2686050" cy="43846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7126490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4EAF20-650C-B0D7-E7BD-35036A15C883}"/>
              </a:ext>
            </a:extLst>
          </p:cNvPr>
          <p:cNvSpPr>
            <a:spLocks noGrp="1"/>
          </p:cNvSpPr>
          <p:nvPr>
            <p:ph type="title"/>
          </p:nvPr>
        </p:nvSpPr>
        <p:spPr>
          <a:xfrm>
            <a:off x="736600" y="403225"/>
            <a:ext cx="9221788" cy="1460500"/>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CC990A7-1E79-0491-744D-26AB9B6960E3}"/>
              </a:ext>
            </a:extLst>
          </p:cNvPr>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E22712A-1846-626C-155D-FC160FA739C7}"/>
              </a:ext>
            </a:extLst>
          </p:cNvPr>
          <p:cNvSpPr>
            <a:spLocks noGrp="1"/>
          </p:cNvSpPr>
          <p:nvPr>
            <p:ph sz="half" idx="2"/>
          </p:nvPr>
        </p:nvSpPr>
        <p:spPr>
          <a:xfrm>
            <a:off x="736600" y="2760663"/>
            <a:ext cx="4522788"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02D5D55-9BB1-AF48-222D-520D0867992E}"/>
              </a:ext>
            </a:extLst>
          </p:cNvPr>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156AB83-E6E3-BBE4-FD5A-0787F7F47F4F}"/>
              </a:ext>
            </a:extLst>
          </p:cNvPr>
          <p:cNvSpPr>
            <a:spLocks noGrp="1"/>
          </p:cNvSpPr>
          <p:nvPr>
            <p:ph sz="quarter" idx="4"/>
          </p:nvPr>
        </p:nvSpPr>
        <p:spPr>
          <a:xfrm>
            <a:off x="5413375" y="2760663"/>
            <a:ext cx="4545013"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0033584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00CAA8-2CA0-0754-95C1-E0C611F54271}"/>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532580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9C86E1-9B94-A729-CEB7-BCAA661D17D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4A074B-0291-0351-97F0-FBD87D19273D}"/>
              </a:ext>
            </a:extLst>
          </p:cNvPr>
          <p:cNvSpPr>
            <a:spLocks noGrp="1"/>
          </p:cNvSpPr>
          <p:nvPr>
            <p:ph sz="half" idx="1"/>
          </p:nvPr>
        </p:nvSpPr>
        <p:spPr>
          <a:xfrm>
            <a:off x="390525" y="2495550"/>
            <a:ext cx="4873625" cy="44402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16C9059-F3B8-29B3-4778-BF570C824237}"/>
              </a:ext>
            </a:extLst>
          </p:cNvPr>
          <p:cNvSpPr>
            <a:spLocks noGrp="1"/>
          </p:cNvSpPr>
          <p:nvPr>
            <p:ph sz="half" idx="2"/>
          </p:nvPr>
        </p:nvSpPr>
        <p:spPr>
          <a:xfrm>
            <a:off x="5416550" y="2495550"/>
            <a:ext cx="4873625" cy="44402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1414391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5346255"/>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36A5AE-7D67-E51C-6BE2-10E8ACFFA618}"/>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05B4AAB-9B5F-7F2F-4CAB-40C1FA539A80}"/>
              </a:ext>
            </a:extLst>
          </p:cNvPr>
          <p:cNvSpPr>
            <a:spLocks noGrp="1"/>
          </p:cNvSpPr>
          <p:nvPr>
            <p:ph idx="1"/>
          </p:nvPr>
        </p:nvSpPr>
        <p:spPr>
          <a:xfrm>
            <a:off x="4545013" y="1089025"/>
            <a:ext cx="541337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BB7D2E7-E771-2898-C6FF-01540EAAC0C0}"/>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34333107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7F5DAC-6911-8498-7C63-FB85825918EA}"/>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DC13678-7C35-EFA9-D4BF-5780BA961D1C}"/>
              </a:ext>
            </a:extLst>
          </p:cNvPr>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9DEC4BC-EC9F-F1B4-D208-825E6457CEA2}"/>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14689976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A663CC-D715-CB79-14F2-9665280775D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510478-081C-37EE-DC44-21343C2D24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8674921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2DBD282-D8EE-F3DD-7801-982B679A0DF9}"/>
              </a:ext>
            </a:extLst>
          </p:cNvPr>
          <p:cNvSpPr>
            <a:spLocks noGrp="1"/>
          </p:cNvSpPr>
          <p:nvPr>
            <p:ph type="title" orient="vert"/>
          </p:nvPr>
        </p:nvSpPr>
        <p:spPr>
          <a:xfrm>
            <a:off x="7751763" y="301625"/>
            <a:ext cx="2405062" cy="5851525"/>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2696FC1-EBAF-EE45-0911-29527F98645F}"/>
              </a:ext>
            </a:extLst>
          </p:cNvPr>
          <p:cNvSpPr>
            <a:spLocks noGrp="1"/>
          </p:cNvSpPr>
          <p:nvPr>
            <p:ph type="body" orient="vert" idx="1"/>
          </p:nvPr>
        </p:nvSpPr>
        <p:spPr>
          <a:xfrm>
            <a:off x="534988" y="301625"/>
            <a:ext cx="7064375"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860216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E0AF81-BBEA-4092-B055-9661CF0677F2}"/>
              </a:ext>
            </a:extLst>
          </p:cNvPr>
          <p:cNvSpPr>
            <a:spLocks noGrp="1"/>
          </p:cNvSpPr>
          <p:nvPr>
            <p:ph type="title"/>
          </p:nvPr>
        </p:nvSpPr>
        <p:spPr>
          <a:xfrm>
            <a:off x="736600" y="403225"/>
            <a:ext cx="9221788" cy="1460500"/>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A7A39E6-047C-D48F-185B-5F94D68AE155}"/>
              </a:ext>
            </a:extLst>
          </p:cNvPr>
          <p:cNvSpPr>
            <a:spLocks noGrp="1"/>
          </p:cNvSpPr>
          <p:nvPr>
            <p:ph type="body" idx="1"/>
          </p:nvPr>
        </p:nvSpPr>
        <p:spPr>
          <a:xfrm>
            <a:off x="736600" y="1852613"/>
            <a:ext cx="4522788"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A138257-82CD-4E83-96E7-1D948C720A96}"/>
              </a:ext>
            </a:extLst>
          </p:cNvPr>
          <p:cNvSpPr>
            <a:spLocks noGrp="1"/>
          </p:cNvSpPr>
          <p:nvPr>
            <p:ph sz="half" idx="2"/>
          </p:nvPr>
        </p:nvSpPr>
        <p:spPr>
          <a:xfrm>
            <a:off x="736600" y="2760663"/>
            <a:ext cx="4522788"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FCE60D3-15BA-4FA9-F698-98CBDEE7B587}"/>
              </a:ext>
            </a:extLst>
          </p:cNvPr>
          <p:cNvSpPr>
            <a:spLocks noGrp="1"/>
          </p:cNvSpPr>
          <p:nvPr>
            <p:ph type="body" sz="quarter" idx="3"/>
          </p:nvPr>
        </p:nvSpPr>
        <p:spPr>
          <a:xfrm>
            <a:off x="5413375" y="1852613"/>
            <a:ext cx="454501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1EFFCC7-56C4-CF25-9B6F-10396735A949}"/>
              </a:ext>
            </a:extLst>
          </p:cNvPr>
          <p:cNvSpPr>
            <a:spLocks noGrp="1"/>
          </p:cNvSpPr>
          <p:nvPr>
            <p:ph sz="quarter" idx="4"/>
          </p:nvPr>
        </p:nvSpPr>
        <p:spPr>
          <a:xfrm>
            <a:off x="5413375" y="2760663"/>
            <a:ext cx="4545013" cy="4062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618668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6BF4D8-4629-C048-EEDF-88663B0B008F}"/>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851129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885379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6D7984-1F2B-B81F-D094-1049910BC803}"/>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8DB0A05-54F2-808B-1D1C-E3609AF46471}"/>
              </a:ext>
            </a:extLst>
          </p:cNvPr>
          <p:cNvSpPr>
            <a:spLocks noGrp="1"/>
          </p:cNvSpPr>
          <p:nvPr>
            <p:ph idx="1"/>
          </p:nvPr>
        </p:nvSpPr>
        <p:spPr>
          <a:xfrm>
            <a:off x="4545013" y="1089025"/>
            <a:ext cx="541337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0B51255-A07D-B7F5-7A08-7DFAC1B0C637}"/>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314590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B01985-32BA-215D-E3EC-2F61A59E3D73}"/>
              </a:ext>
            </a:extLst>
          </p:cNvPr>
          <p:cNvSpPr>
            <a:spLocks noGrp="1"/>
          </p:cNvSpPr>
          <p:nvPr>
            <p:ph type="title"/>
          </p:nvPr>
        </p:nvSpPr>
        <p:spPr>
          <a:xfrm>
            <a:off x="736600" y="503238"/>
            <a:ext cx="3448050" cy="17653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B6294F2-223F-B50E-01F7-FE3AB429913A}"/>
              </a:ext>
            </a:extLst>
          </p:cNvPr>
          <p:cNvSpPr>
            <a:spLocks noGrp="1"/>
          </p:cNvSpPr>
          <p:nvPr>
            <p:ph type="pic" idx="1"/>
          </p:nvPr>
        </p:nvSpPr>
        <p:spPr>
          <a:xfrm>
            <a:off x="4545013" y="1089025"/>
            <a:ext cx="541337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CA5D569-460B-280B-6489-A3A6797BF40B}"/>
              </a:ext>
            </a:extLst>
          </p:cNvPr>
          <p:cNvSpPr>
            <a:spLocks noGrp="1"/>
          </p:cNvSpPr>
          <p:nvPr>
            <p:ph type="body" sz="half" idx="2"/>
          </p:nvPr>
        </p:nvSpPr>
        <p:spPr>
          <a:xfrm>
            <a:off x="736600" y="2268538"/>
            <a:ext cx="344805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extLst>
      <p:ext uri="{BB962C8B-B14F-4D97-AF65-F5344CB8AC3E}">
        <p14:creationId xmlns:p14="http://schemas.microsoft.com/office/powerpoint/2010/main" val="2277324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Forme libre : forme 1">
            <a:extLst>
              <a:ext uri="{FF2B5EF4-FFF2-40B4-BE49-F238E27FC236}">
                <a16:creationId xmlns:a16="http://schemas.microsoft.com/office/drawing/2014/main" id="{13125038-90CC-379D-BCBC-60693C3AFD43}"/>
              </a:ext>
            </a:extLst>
          </p:cNvPr>
          <p:cNvSpPr/>
          <p:nvPr/>
        </p:nvSpPr>
        <p:spPr>
          <a:xfrm>
            <a:off x="360000" y="2484000"/>
            <a:ext cx="10332000" cy="4525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EFEFEF"/>
          </a:solidFill>
          <a:ln>
            <a:noFill/>
            <a:prstDash val="solid"/>
          </a:ln>
        </p:spPr>
        <p:txBody>
          <a:bodyPr lIns="0" tIns="0" rIns="0" bIns="0" anchor="ctr" anchorCtr="0">
            <a:noAutofit/>
          </a:bodyPr>
          <a:lstStyle/>
          <a:p>
            <a:pPr lvl="0" hangingPunct="0">
              <a:buNone/>
              <a:tabLst/>
            </a:pPr>
            <a:endParaRPr lang="fr-FR" sz="2400" kern="1200">
              <a:latin typeface="Liberation Serif" pitchFamily="18"/>
              <a:ea typeface="Segoe UI" pitchFamily="2"/>
              <a:cs typeface="Tahoma" pitchFamily="2"/>
            </a:endParaRPr>
          </a:p>
        </p:txBody>
      </p:sp>
      <p:sp>
        <p:nvSpPr>
          <p:cNvPr id="3" name="Espace réservé du titre 2">
            <a:extLst>
              <a:ext uri="{FF2B5EF4-FFF2-40B4-BE49-F238E27FC236}">
                <a16:creationId xmlns:a16="http://schemas.microsoft.com/office/drawing/2014/main" id="{F20EFAB6-660B-E94D-5F12-1AEE756B3AA4}"/>
              </a:ext>
            </a:extLst>
          </p:cNvPr>
          <p:cNvSpPr txBox="1">
            <a:spLocks noGrp="1"/>
          </p:cNvSpPr>
          <p:nvPr>
            <p:ph type="title"/>
          </p:nvPr>
        </p:nvSpPr>
        <p:spPr>
          <a:xfrm>
            <a:off x="390600" y="288000"/>
            <a:ext cx="9899640" cy="1278719"/>
          </a:xfrm>
          <a:prstGeom prst="rect">
            <a:avLst/>
          </a:prstGeom>
          <a:noFill/>
          <a:ln>
            <a:noFill/>
          </a:ln>
        </p:spPr>
        <p:txBody>
          <a:bodyPr lIns="0" tIns="0" rIns="0" bIns="0" anchor="ctr"/>
          <a:lstStyle/>
          <a:p>
            <a:endParaRPr lang="fr-FR"/>
          </a:p>
        </p:txBody>
      </p:sp>
      <p:sp>
        <p:nvSpPr>
          <p:cNvPr id="4" name="Espace réservé du texte 3">
            <a:extLst>
              <a:ext uri="{FF2B5EF4-FFF2-40B4-BE49-F238E27FC236}">
                <a16:creationId xmlns:a16="http://schemas.microsoft.com/office/drawing/2014/main" id="{52053548-8301-AF6B-A16D-8BFE9789D089}"/>
              </a:ext>
            </a:extLst>
          </p:cNvPr>
          <p:cNvSpPr txBox="1">
            <a:spLocks noGrp="1"/>
          </p:cNvSpPr>
          <p:nvPr>
            <p:ph type="body" idx="1"/>
          </p:nvPr>
        </p:nvSpPr>
        <p:spPr>
          <a:xfrm>
            <a:off x="390600" y="2495160"/>
            <a:ext cx="9899640" cy="4440600"/>
          </a:xfrm>
          <a:prstGeom prst="rect">
            <a:avLst/>
          </a:prstGeom>
          <a:noFill/>
          <a:ln>
            <a:noFill/>
          </a:ln>
        </p:spPr>
        <p:txBody>
          <a:bodyPr vert="horz" lIns="0" tIns="0" rIns="0" bIns="0">
            <a:normAutofit/>
          </a:bodyPr>
          <a:lstStyle/>
          <a:p>
            <a:pPr lvl="0"/>
            <a:r>
              <a:rPr lang="fr-FR"/>
              <a:t>Cliquez pour éditer le format du plan de texte</a:t>
            </a:r>
          </a:p>
          <a:p>
            <a:pPr lvl="1"/>
            <a:r>
              <a:rPr lang="fr-FR"/>
              <a:t>Second niveau de plan</a:t>
            </a:r>
          </a:p>
          <a:p>
            <a:pPr lvl="2"/>
            <a:r>
              <a:rPr lang="fr-FR"/>
              <a:t>Troisième niveau de plan</a:t>
            </a:r>
          </a:p>
          <a:p>
            <a:pPr lvl="3"/>
            <a:r>
              <a:rPr lang="fr-FR"/>
              <a:t>Quatrième niveau de plan</a:t>
            </a:r>
          </a:p>
          <a:p>
            <a:pPr lvl="4"/>
            <a:r>
              <a:rPr lang="fr-FR"/>
              <a:t>Cinquième niveau de plan</a:t>
            </a:r>
          </a:p>
          <a:p>
            <a:pPr lvl="5"/>
            <a:r>
              <a:rPr lang="fr-FR"/>
              <a:t>Sixième niveau de plan</a:t>
            </a:r>
          </a:p>
          <a:p>
            <a:pPr lvl="6"/>
            <a:r>
              <a:rPr lang="fr-FR"/>
              <a:t>Septième niveau de plan</a:t>
            </a:r>
          </a:p>
        </p:txBody>
      </p:sp>
      <p:sp>
        <p:nvSpPr>
          <p:cNvPr id="5" name="ZoneTexte 4">
            <a:extLst>
              <a:ext uri="{FF2B5EF4-FFF2-40B4-BE49-F238E27FC236}">
                <a16:creationId xmlns:a16="http://schemas.microsoft.com/office/drawing/2014/main" id="{91DF9863-E942-02BF-4DB5-757DF0D69366}"/>
              </a:ext>
            </a:extLst>
          </p:cNvPr>
          <p:cNvSpPr txBox="1"/>
          <p:nvPr/>
        </p:nvSpPr>
        <p:spPr>
          <a:xfrm>
            <a:off x="360000" y="7200000"/>
            <a:ext cx="3799080" cy="312840"/>
          </a:xfrm>
          <a:prstGeom prst="rect">
            <a:avLst/>
          </a:prstGeom>
          <a:noFill/>
          <a:ln>
            <a:noFill/>
          </a:ln>
        </p:spPr>
        <p:txBody>
          <a:bodyPr vert="horz" lIns="0" tIns="0" rIns="0" bIns="0" anchorCtr="0">
            <a:noAutofit/>
          </a:bodyPr>
          <a:lstStyle/>
          <a:p>
            <a:pPr lvl="0" algn="l" rtl="0" hangingPunct="0">
              <a:buNone/>
              <a:tabLst/>
            </a:pPr>
            <a:r>
              <a:rPr lang="fr-FR" sz="1050" b="1" kern="1200">
                <a:latin typeface="Marianne" pitchFamily="50"/>
                <a:ea typeface="Segoe UI" pitchFamily="2"/>
                <a:cs typeface="Tahoma" pitchFamily="2"/>
              </a:rPr>
              <a:t>Direction générale des Finances publiques</a:t>
            </a:r>
          </a:p>
        </p:txBody>
      </p:sp>
      <p:sp>
        <p:nvSpPr>
          <p:cNvPr id="6" name="ZoneTexte 5">
            <a:extLst>
              <a:ext uri="{FF2B5EF4-FFF2-40B4-BE49-F238E27FC236}">
                <a16:creationId xmlns:a16="http://schemas.microsoft.com/office/drawing/2014/main" id="{98F7D62A-B72D-9162-ADFA-FBD341B9014D}"/>
              </a:ext>
            </a:extLst>
          </p:cNvPr>
          <p:cNvSpPr txBox="1"/>
          <p:nvPr/>
        </p:nvSpPr>
        <p:spPr>
          <a:xfrm>
            <a:off x="9180360" y="7200360"/>
            <a:ext cx="1124280" cy="312840"/>
          </a:xfrm>
          <a:prstGeom prst="rect">
            <a:avLst/>
          </a:prstGeom>
          <a:noFill/>
          <a:ln>
            <a:noFill/>
          </a:ln>
        </p:spPr>
        <p:txBody>
          <a:bodyPr vert="horz" lIns="0" tIns="0" rIns="0" bIns="0" anchorCtr="0">
            <a:noAutofit/>
          </a:bodyPr>
          <a:lstStyle/>
          <a:p>
            <a:pPr lvl="0" algn="r" rtl="0" hangingPunct="0">
              <a:buNone/>
              <a:tabLst/>
            </a:pPr>
            <a:fld id="{40AA7775-7642-4ACD-A485-D8A29EA3F4E9}" type="datetime1">
              <a:rPr lang="fr-FR" sz="1000" kern="1200">
                <a:latin typeface="Marianne" pitchFamily="50"/>
                <a:ea typeface="Segoe UI" pitchFamily="2"/>
                <a:cs typeface="Tahoma" pitchFamily="2"/>
              </a:rPr>
              <a:pPr lvl="0" algn="r" rtl="0" hangingPunct="0">
                <a:buNone/>
                <a:tabLst/>
              </a:pPr>
              <a:t>2025/3/11</a:t>
            </a:fld>
            <a:endParaRPr lang="fr-FR" sz="1000" kern="1200">
              <a:latin typeface="Marianne" pitchFamily="50"/>
              <a:ea typeface="Segoe UI" pitchFamily="2"/>
              <a:cs typeface="Tahoma" pitchFamily="2"/>
            </a:endParaRPr>
          </a:p>
        </p:txBody>
      </p:sp>
      <p:pic>
        <p:nvPicPr>
          <p:cNvPr id="7" name="">
            <a:extLst>
              <a:ext uri="{FF2B5EF4-FFF2-40B4-BE49-F238E27FC236}">
                <a16:creationId xmlns:a16="http://schemas.microsoft.com/office/drawing/2014/main" id="{113B0882-F7E9-ED60-1513-399B6AA7ECBF}"/>
              </a:ext>
            </a:extLst>
          </p:cNvPr>
          <p:cNvPicPr>
            <a:picLocks noChangeAspect="1"/>
          </p:cNvPicPr>
          <p:nvPr/>
        </p:nvPicPr>
        <p:blipFill>
          <a:blip r:embed="rId13">
            <a:lum/>
            <a:alphaModFix/>
          </a:blip>
          <a:srcRect l="11975" t="12847" r="11739" b="12670"/>
          <a:stretch>
            <a:fillRect/>
          </a:stretch>
        </p:blipFill>
        <p:spPr>
          <a:xfrm>
            <a:off x="360000" y="360000"/>
            <a:ext cx="1332000" cy="1177200"/>
          </a:xfrm>
          <a:prstGeom prst="rect">
            <a:avLst/>
          </a:prstGeom>
          <a:noFill/>
          <a:ln>
            <a:noFill/>
          </a:ln>
        </p:spPr>
      </p:pic>
      <p:pic>
        <p:nvPicPr>
          <p:cNvPr id="8" name="">
            <a:extLst>
              <a:ext uri="{FF2B5EF4-FFF2-40B4-BE49-F238E27FC236}">
                <a16:creationId xmlns:a16="http://schemas.microsoft.com/office/drawing/2014/main" id="{63464318-8596-217B-0FC1-9661925E57A1}"/>
              </a:ext>
            </a:extLst>
          </p:cNvPr>
          <p:cNvPicPr>
            <a:picLocks noChangeAspect="1"/>
          </p:cNvPicPr>
          <p:nvPr/>
        </p:nvPicPr>
        <p:blipFill>
          <a:blip r:embed="rId14">
            <a:lum/>
            <a:alphaModFix/>
          </a:blip>
          <a:srcRect l="9258" t="16261" r="8976" b="14138"/>
          <a:stretch>
            <a:fillRect/>
          </a:stretch>
        </p:blipFill>
        <p:spPr>
          <a:xfrm>
            <a:off x="8776800" y="360000"/>
            <a:ext cx="1519200" cy="7092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hangingPunct="0">
        <a:tabLst/>
        <a:defRPr lang="fr-FR" sz="4400" b="0" i="0" u="none" strike="noStrike" kern="1200" cap="none">
          <a:ln>
            <a:noFill/>
          </a:ln>
          <a:highlight>
            <a:scrgbClr r="0" g="0" b="0">
              <a:alpha val="0"/>
            </a:scrgbClr>
          </a:highlight>
          <a:latin typeface="Marianne" pitchFamily="50"/>
          <a:ea typeface="Microsoft YaHei" pitchFamily="2"/>
        </a:defRPr>
      </a:lvl1pPr>
    </p:titleStyle>
    <p:bodyStyle>
      <a:lvl1pPr marL="0" marR="0" lvl="0" indent="0" rtl="0" hangingPunct="0">
        <a:spcBef>
          <a:spcPts val="1414"/>
        </a:spcBef>
        <a:spcAft>
          <a:spcPts val="0"/>
        </a:spcAft>
        <a:buSzPct val="4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1pPr>
      <a:lvl2pPr marL="0" marR="0" lvl="1" indent="0" rtl="0" hangingPunct="0">
        <a:spcBef>
          <a:spcPts val="1414"/>
        </a:spcBef>
        <a:spcAft>
          <a:spcPts val="0"/>
        </a:spcAft>
        <a:buSzPct val="7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2pPr>
      <a:lvl3pPr marL="0" marR="0" lvl="2" indent="0" rtl="0" hangingPunct="0">
        <a:spcBef>
          <a:spcPts val="1414"/>
        </a:spcBef>
        <a:spcAft>
          <a:spcPts val="0"/>
        </a:spcAft>
        <a:buSzPct val="4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3pPr>
      <a:lvl4pPr marL="0" marR="0" lvl="3" indent="0" rtl="0" hangingPunct="0">
        <a:spcBef>
          <a:spcPts val="1414"/>
        </a:spcBef>
        <a:spcAft>
          <a:spcPts val="0"/>
        </a:spcAft>
        <a:buSzPct val="7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4pPr>
      <a:lvl5pPr marL="0" marR="0" lvl="4" indent="0" rtl="0" hangingPunct="0">
        <a:spcBef>
          <a:spcPts val="1414"/>
        </a:spcBef>
        <a:spcAft>
          <a:spcPts val="0"/>
        </a:spcAft>
        <a:buSzPct val="4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5pPr>
      <a:lvl6pPr marL="0" marR="0" lvl="5" indent="0" rtl="0" hangingPunct="0">
        <a:spcBef>
          <a:spcPts val="1414"/>
        </a:spcBef>
        <a:spcAft>
          <a:spcPts val="0"/>
        </a:spcAft>
        <a:buSzPct val="4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6pPr>
      <a:lvl7pPr marL="0" marR="0" lvl="6" indent="0" rtl="0" hangingPunct="0">
        <a:spcBef>
          <a:spcPts val="1414"/>
        </a:spcBef>
        <a:spcAft>
          <a:spcPts val="0"/>
        </a:spcAft>
        <a:buSzPct val="45000"/>
        <a:buFont typeface="StarSymbol"/>
        <a:buChar char="●"/>
        <a:tabLst/>
        <a:defRPr lang="fr-FR" sz="3200" b="0" i="0" u="none" strike="noStrike" kern="1200" cap="none">
          <a:ln>
            <a:noFill/>
          </a:ln>
          <a:highlight>
            <a:scrgbClr r="0" g="0" b="0">
              <a:alpha val="0"/>
            </a:scrgbClr>
          </a:highlight>
          <a:latin typeface="Marianne" pitchFamily="50"/>
          <a:ea typeface="Microsoft YaHei" pitchFamily="2"/>
          <a:cs typeface="Lucida Sans" pitchFamily="2"/>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B2A8472-0ABC-0A7F-751D-038C6D0B36D7}"/>
              </a:ext>
            </a:extLst>
          </p:cNvPr>
          <p:cNvSpPr txBox="1">
            <a:spLocks noGrp="1"/>
          </p:cNvSpPr>
          <p:nvPr>
            <p:ph type="title"/>
          </p:nvPr>
        </p:nvSpPr>
        <p:spPr>
          <a:xfrm>
            <a:off x="534600" y="301320"/>
            <a:ext cx="9622440" cy="1262160"/>
          </a:xfrm>
          <a:prstGeom prst="rect">
            <a:avLst/>
          </a:prstGeom>
          <a:noFill/>
          <a:ln>
            <a:noFill/>
          </a:ln>
        </p:spPr>
        <p:txBody>
          <a:bodyPr lIns="0" tIns="0" rIns="0" bIns="0" anchor="ctr"/>
          <a:lstStyle/>
          <a:p>
            <a:endParaRPr lang="fr-FR"/>
          </a:p>
        </p:txBody>
      </p:sp>
      <p:sp>
        <p:nvSpPr>
          <p:cNvPr id="3" name="Espace réservé du texte 2">
            <a:extLst>
              <a:ext uri="{FF2B5EF4-FFF2-40B4-BE49-F238E27FC236}">
                <a16:creationId xmlns:a16="http://schemas.microsoft.com/office/drawing/2014/main" id="{D921650D-2651-B9BB-775A-C61512745DD1}"/>
              </a:ext>
            </a:extLst>
          </p:cNvPr>
          <p:cNvSpPr txBox="1">
            <a:spLocks noGrp="1"/>
          </p:cNvSpPr>
          <p:nvPr>
            <p:ph type="body" idx="1"/>
          </p:nvPr>
        </p:nvSpPr>
        <p:spPr>
          <a:xfrm>
            <a:off x="534600" y="1769040"/>
            <a:ext cx="9622440" cy="4384440"/>
          </a:xfrm>
          <a:prstGeom prst="rect">
            <a:avLst/>
          </a:prstGeom>
          <a:noFill/>
          <a:ln>
            <a:noFill/>
          </a:ln>
        </p:spPr>
        <p:txBody>
          <a:bodyPr lIns="0" tIns="0" rIns="0" bIns="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ZoneTexte 3">
            <a:extLst>
              <a:ext uri="{FF2B5EF4-FFF2-40B4-BE49-F238E27FC236}">
                <a16:creationId xmlns:a16="http://schemas.microsoft.com/office/drawing/2014/main" id="{BB817750-247A-50FC-EC5C-FCCB5188BCB9}"/>
              </a:ext>
            </a:extLst>
          </p:cNvPr>
          <p:cNvSpPr txBox="1"/>
          <p:nvPr/>
        </p:nvSpPr>
        <p:spPr>
          <a:xfrm>
            <a:off x="360000" y="7200000"/>
            <a:ext cx="3799080" cy="312840"/>
          </a:xfrm>
          <a:prstGeom prst="rect">
            <a:avLst/>
          </a:prstGeom>
          <a:noFill/>
          <a:ln>
            <a:noFill/>
          </a:ln>
        </p:spPr>
        <p:txBody>
          <a:bodyPr vert="horz" lIns="0" tIns="0" rIns="0" bIns="0" anchorCtr="0">
            <a:noAutofit/>
          </a:bodyPr>
          <a:lstStyle/>
          <a:p>
            <a:pPr lvl="0" algn="l" rtl="0" hangingPunct="0">
              <a:buNone/>
              <a:tabLst/>
            </a:pPr>
            <a:r>
              <a:rPr lang="fr-FR" sz="1050" b="1" kern="1200">
                <a:latin typeface="Marianne" pitchFamily="50"/>
                <a:ea typeface="Segoe UI" pitchFamily="2"/>
                <a:cs typeface="Tahoma" pitchFamily="2"/>
              </a:rPr>
              <a:t>Direction générale des Finances publiques</a:t>
            </a:r>
          </a:p>
        </p:txBody>
      </p:sp>
      <p:sp>
        <p:nvSpPr>
          <p:cNvPr id="5" name="ZoneTexte 4">
            <a:extLst>
              <a:ext uri="{FF2B5EF4-FFF2-40B4-BE49-F238E27FC236}">
                <a16:creationId xmlns:a16="http://schemas.microsoft.com/office/drawing/2014/main" id="{AF654605-B8EF-AA73-6C10-891255F448B4}"/>
              </a:ext>
            </a:extLst>
          </p:cNvPr>
          <p:cNvSpPr txBox="1"/>
          <p:nvPr/>
        </p:nvSpPr>
        <p:spPr>
          <a:xfrm>
            <a:off x="7282800" y="7200360"/>
            <a:ext cx="1556279" cy="312840"/>
          </a:xfrm>
          <a:prstGeom prst="rect">
            <a:avLst/>
          </a:prstGeom>
          <a:noFill/>
          <a:ln>
            <a:noFill/>
          </a:ln>
        </p:spPr>
        <p:txBody>
          <a:bodyPr vert="horz" lIns="0" tIns="0" rIns="0" bIns="0" anchorCtr="0">
            <a:noAutofit/>
          </a:bodyPr>
          <a:lstStyle/>
          <a:p>
            <a:pPr lvl="0" algn="r" rtl="0" hangingPunct="0">
              <a:buNone/>
              <a:tabLst/>
            </a:pPr>
            <a:fld id="{2C1A333B-50DA-4B4A-A100-9A03D9B13F10}" type="slidenum">
              <a:t>‹N°›</a:t>
            </a:fld>
            <a:r>
              <a:rPr lang="fr-FR" sz="1050" kern="1200">
                <a:latin typeface="Marianne" pitchFamily="50"/>
                <a:ea typeface="Segoe UI" pitchFamily="2"/>
                <a:cs typeface="Tahoma" pitchFamily="2"/>
              </a:rPr>
              <a:t>/</a:t>
            </a:r>
          </a:p>
        </p:txBody>
      </p:sp>
      <p:sp>
        <p:nvSpPr>
          <p:cNvPr id="6" name="Connecteur droit 5">
            <a:extLst>
              <a:ext uri="{FF2B5EF4-FFF2-40B4-BE49-F238E27FC236}">
                <a16:creationId xmlns:a16="http://schemas.microsoft.com/office/drawing/2014/main" id="{266D51EA-4F2D-6517-17C3-03879F112782}"/>
              </a:ext>
            </a:extLst>
          </p:cNvPr>
          <p:cNvSpPr/>
          <p:nvPr/>
        </p:nvSpPr>
        <p:spPr>
          <a:xfrm>
            <a:off x="360000" y="7038000"/>
            <a:ext cx="9968400" cy="0"/>
          </a:xfrm>
          <a:prstGeom prst="line">
            <a:avLst/>
          </a:prstGeom>
          <a:noFill/>
          <a:ln w="25400">
            <a:solidFill>
              <a:srgbClr val="000000"/>
            </a:solidFill>
            <a:prstDash val="solid"/>
          </a:ln>
        </p:spPr>
        <p:txBody>
          <a:bodyPr lIns="0" tIns="0" rIns="0" bIns="0" anchor="ctr" anchorCtr="0"/>
          <a:lstStyle/>
          <a:p>
            <a:pPr lvl="0" hangingPunct="0">
              <a:buNone/>
              <a:tabLst/>
            </a:pPr>
            <a:endParaRPr lang="fr-FR" sz="2400" kern="1200">
              <a:latin typeface="Liberation Serif" pitchFamily="18"/>
              <a:ea typeface="Segoe UI" pitchFamily="2"/>
              <a:cs typeface="Tahoma" pitchFamily="2"/>
            </a:endParaRPr>
          </a:p>
        </p:txBody>
      </p:sp>
      <p:sp>
        <p:nvSpPr>
          <p:cNvPr id="7" name="ZoneTexte 6">
            <a:extLst>
              <a:ext uri="{FF2B5EF4-FFF2-40B4-BE49-F238E27FC236}">
                <a16:creationId xmlns:a16="http://schemas.microsoft.com/office/drawing/2014/main" id="{999258B1-C6EC-540A-ED11-FC7BCEE9F616}"/>
              </a:ext>
            </a:extLst>
          </p:cNvPr>
          <p:cNvSpPr txBox="1"/>
          <p:nvPr/>
        </p:nvSpPr>
        <p:spPr>
          <a:xfrm>
            <a:off x="9180720" y="7200720"/>
            <a:ext cx="1124280" cy="312840"/>
          </a:xfrm>
          <a:prstGeom prst="rect">
            <a:avLst/>
          </a:prstGeom>
          <a:noFill/>
          <a:ln>
            <a:noFill/>
          </a:ln>
        </p:spPr>
        <p:txBody>
          <a:bodyPr vert="horz" lIns="0" tIns="0" rIns="0" bIns="0" anchorCtr="0">
            <a:noAutofit/>
          </a:bodyPr>
          <a:lstStyle/>
          <a:p>
            <a:pPr lvl="0" algn="r" rtl="0" hangingPunct="0">
              <a:buNone/>
              <a:tabLst/>
            </a:pPr>
            <a:fld id="{410A3054-4C81-46E4-9C39-4EA1794DE805}" type="datetime1">
              <a:rPr lang="fr-FR" sz="1000" kern="1200">
                <a:latin typeface="Marianne" pitchFamily="50"/>
                <a:ea typeface="Segoe UI" pitchFamily="2"/>
                <a:cs typeface="Tahoma" pitchFamily="2"/>
              </a:rPr>
              <a:pPr lvl="0" algn="r" rtl="0" hangingPunct="0">
                <a:buNone/>
                <a:tabLst/>
              </a:pPr>
              <a:t>2025/3/11</a:t>
            </a:fld>
            <a:endParaRPr lang="fr-FR" sz="1000" kern="1200">
              <a:latin typeface="Marianne" pitchFamily="50"/>
              <a:ea typeface="Segoe UI" pitchFamily="2"/>
              <a:cs typeface="Tahoma" pitchFamily="2"/>
            </a:endParaRPr>
          </a:p>
        </p:txBody>
      </p:sp>
      <p:pic>
        <p:nvPicPr>
          <p:cNvPr id="8" name="">
            <a:extLst>
              <a:ext uri="{FF2B5EF4-FFF2-40B4-BE49-F238E27FC236}">
                <a16:creationId xmlns:a16="http://schemas.microsoft.com/office/drawing/2014/main" id="{8158C0BA-5826-236C-FA24-73C4ADA8C7F5}"/>
              </a:ext>
            </a:extLst>
          </p:cNvPr>
          <p:cNvPicPr>
            <a:picLocks noChangeAspect="1"/>
          </p:cNvPicPr>
          <p:nvPr/>
        </p:nvPicPr>
        <p:blipFill>
          <a:blip r:embed="rId13">
            <a:lum/>
            <a:alphaModFix/>
          </a:blip>
          <a:srcRect l="11983" t="12472" r="11727" b="13045"/>
          <a:stretch>
            <a:fillRect/>
          </a:stretch>
        </p:blipFill>
        <p:spPr>
          <a:xfrm>
            <a:off x="360000" y="360000"/>
            <a:ext cx="720000" cy="6372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hangingPunct="0">
        <a:tabLst/>
        <a:defRPr lang="fr-FR" sz="4400" b="0" i="0" u="none" strike="noStrike" kern="1200" cap="none">
          <a:ln>
            <a:noFill/>
          </a:ln>
          <a:highlight>
            <a:scrgbClr r="0" g="0" b="0">
              <a:alpha val="0"/>
            </a:scrgbClr>
          </a:highlight>
          <a:latin typeface="Liberation Sans" pitchFamily="18"/>
          <a:ea typeface="Microsoft YaHei" pitchFamily="2"/>
        </a:defRPr>
      </a:lvl1pPr>
    </p:titleStyle>
    <p:bodyStyle>
      <a:lvl1pPr marL="0" marR="0" indent="0" hangingPunct="0">
        <a:spcBef>
          <a:spcPts val="1414"/>
        </a:spcBef>
        <a:spcAft>
          <a:spcPts val="0"/>
        </a:spcAft>
        <a:tabLst/>
        <a:defRPr lang="fr-FR" sz="3200" b="0" i="0" u="none" strike="noStrike" kern="1200" cap="none">
          <a:ln>
            <a:noFill/>
          </a:ln>
          <a:highlight>
            <a:scrgbClr r="0" g="0" b="0">
              <a:alpha val="0"/>
            </a:scrgbClr>
          </a:highlight>
          <a:latin typeface="Liberation Sans"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Forme libre : forme 1">
            <a:extLst>
              <a:ext uri="{FF2B5EF4-FFF2-40B4-BE49-F238E27FC236}">
                <a16:creationId xmlns:a16="http://schemas.microsoft.com/office/drawing/2014/main" id="{2AEF9EF9-B93E-9426-10FF-0683A3682621}"/>
              </a:ext>
            </a:extLst>
          </p:cNvPr>
          <p:cNvSpPr/>
          <p:nvPr/>
        </p:nvSpPr>
        <p:spPr>
          <a:xfrm>
            <a:off x="360000" y="2484000"/>
            <a:ext cx="10332000" cy="45252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solidFill>
            <a:srgbClr val="EFEFEF"/>
          </a:solidFill>
          <a:ln>
            <a:noFill/>
            <a:prstDash val="solid"/>
          </a:ln>
        </p:spPr>
        <p:txBody>
          <a:bodyPr lIns="0" tIns="0" rIns="0" bIns="0" anchor="ctr" anchorCtr="0">
            <a:noAutofit/>
          </a:bodyPr>
          <a:lstStyle/>
          <a:p>
            <a:pPr lvl="0" hangingPunct="0">
              <a:buNone/>
              <a:tabLst/>
            </a:pPr>
            <a:endParaRPr lang="fr-FR" sz="2400" kern="1200">
              <a:latin typeface="Liberation Serif" pitchFamily="18"/>
              <a:ea typeface="Segoe UI" pitchFamily="2"/>
              <a:cs typeface="Tahoma" pitchFamily="2"/>
            </a:endParaRPr>
          </a:p>
        </p:txBody>
      </p:sp>
      <p:sp>
        <p:nvSpPr>
          <p:cNvPr id="3" name="Espace réservé du titre 2">
            <a:extLst>
              <a:ext uri="{FF2B5EF4-FFF2-40B4-BE49-F238E27FC236}">
                <a16:creationId xmlns:a16="http://schemas.microsoft.com/office/drawing/2014/main" id="{A4C9C377-4B4F-C12C-0E0E-28F7782238C5}"/>
              </a:ext>
            </a:extLst>
          </p:cNvPr>
          <p:cNvSpPr txBox="1">
            <a:spLocks noGrp="1"/>
          </p:cNvSpPr>
          <p:nvPr>
            <p:ph type="title"/>
          </p:nvPr>
        </p:nvSpPr>
        <p:spPr>
          <a:xfrm>
            <a:off x="534600" y="301320"/>
            <a:ext cx="9622440" cy="1262160"/>
          </a:xfrm>
          <a:prstGeom prst="rect">
            <a:avLst/>
          </a:prstGeom>
          <a:noFill/>
          <a:ln>
            <a:noFill/>
          </a:ln>
        </p:spPr>
        <p:txBody>
          <a:bodyPr lIns="0" tIns="0" rIns="0" bIns="0" anchor="ctr"/>
          <a:lstStyle/>
          <a:p>
            <a:endParaRPr lang="fr-FR"/>
          </a:p>
        </p:txBody>
      </p:sp>
      <p:sp>
        <p:nvSpPr>
          <p:cNvPr id="4" name="Espace réservé du texte 3">
            <a:extLst>
              <a:ext uri="{FF2B5EF4-FFF2-40B4-BE49-F238E27FC236}">
                <a16:creationId xmlns:a16="http://schemas.microsoft.com/office/drawing/2014/main" id="{BF736138-2396-FDF3-4BFC-051740AE0309}"/>
              </a:ext>
            </a:extLst>
          </p:cNvPr>
          <p:cNvSpPr txBox="1">
            <a:spLocks noGrp="1"/>
          </p:cNvSpPr>
          <p:nvPr>
            <p:ph type="body" idx="1"/>
          </p:nvPr>
        </p:nvSpPr>
        <p:spPr>
          <a:xfrm>
            <a:off x="534600" y="1769040"/>
            <a:ext cx="9622440" cy="4384440"/>
          </a:xfrm>
          <a:prstGeom prst="rect">
            <a:avLst/>
          </a:prstGeom>
          <a:noFill/>
          <a:ln>
            <a:noFill/>
          </a:ln>
        </p:spPr>
        <p:txBody>
          <a:bodyPr lIns="0" tIns="0" rIns="0" bIns="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ZoneTexte 4">
            <a:extLst>
              <a:ext uri="{FF2B5EF4-FFF2-40B4-BE49-F238E27FC236}">
                <a16:creationId xmlns:a16="http://schemas.microsoft.com/office/drawing/2014/main" id="{A55CA260-B466-8701-2EEC-469B6BD15DC2}"/>
              </a:ext>
            </a:extLst>
          </p:cNvPr>
          <p:cNvSpPr txBox="1"/>
          <p:nvPr/>
        </p:nvSpPr>
        <p:spPr>
          <a:xfrm>
            <a:off x="360359" y="7200360"/>
            <a:ext cx="3799080" cy="312840"/>
          </a:xfrm>
          <a:prstGeom prst="rect">
            <a:avLst/>
          </a:prstGeom>
          <a:noFill/>
          <a:ln>
            <a:noFill/>
          </a:ln>
        </p:spPr>
        <p:txBody>
          <a:bodyPr vert="horz" lIns="0" tIns="0" rIns="0" bIns="0" anchorCtr="0">
            <a:noAutofit/>
          </a:bodyPr>
          <a:lstStyle/>
          <a:p>
            <a:pPr lvl="0" algn="l" rtl="0" hangingPunct="0">
              <a:buNone/>
              <a:tabLst/>
            </a:pPr>
            <a:r>
              <a:rPr lang="fr-FR" sz="1050" b="1" kern="1200">
                <a:latin typeface="Marianne" pitchFamily="50"/>
                <a:ea typeface="Segoe UI" pitchFamily="2"/>
                <a:cs typeface="Tahoma" pitchFamily="2"/>
              </a:rPr>
              <a:t>Direction générale des Finances publiques</a:t>
            </a:r>
          </a:p>
        </p:txBody>
      </p:sp>
      <p:sp>
        <p:nvSpPr>
          <p:cNvPr id="6" name="ZoneTexte 5">
            <a:extLst>
              <a:ext uri="{FF2B5EF4-FFF2-40B4-BE49-F238E27FC236}">
                <a16:creationId xmlns:a16="http://schemas.microsoft.com/office/drawing/2014/main" id="{2CAFC7F3-6044-AAB7-822F-28BB0058F638}"/>
              </a:ext>
            </a:extLst>
          </p:cNvPr>
          <p:cNvSpPr txBox="1"/>
          <p:nvPr/>
        </p:nvSpPr>
        <p:spPr>
          <a:xfrm>
            <a:off x="7283160" y="7200720"/>
            <a:ext cx="1556279" cy="312840"/>
          </a:xfrm>
          <a:prstGeom prst="rect">
            <a:avLst/>
          </a:prstGeom>
          <a:noFill/>
          <a:ln>
            <a:noFill/>
          </a:ln>
        </p:spPr>
        <p:txBody>
          <a:bodyPr vert="horz" lIns="0" tIns="0" rIns="0" bIns="0" anchorCtr="0">
            <a:noAutofit/>
          </a:bodyPr>
          <a:lstStyle/>
          <a:p>
            <a:pPr lvl="0" algn="r" rtl="0" hangingPunct="0">
              <a:buNone/>
              <a:tabLst/>
            </a:pPr>
            <a:fld id="{B77D09EB-3EDE-4615-ADC3-810753C59411}" type="slidenum">
              <a:t>‹N°›</a:t>
            </a:fld>
            <a:r>
              <a:rPr lang="fr-FR" sz="1050" kern="1200">
                <a:latin typeface="Marianne" pitchFamily="50"/>
                <a:ea typeface="Segoe UI" pitchFamily="2"/>
                <a:cs typeface="Tahoma" pitchFamily="2"/>
              </a:rPr>
              <a:t>/</a:t>
            </a:r>
          </a:p>
        </p:txBody>
      </p:sp>
      <p:sp>
        <p:nvSpPr>
          <p:cNvPr id="7" name="ZoneTexte 6">
            <a:extLst>
              <a:ext uri="{FF2B5EF4-FFF2-40B4-BE49-F238E27FC236}">
                <a16:creationId xmlns:a16="http://schemas.microsoft.com/office/drawing/2014/main" id="{D2E4A6EB-02A5-B4B9-C5D0-20D077634410}"/>
              </a:ext>
            </a:extLst>
          </p:cNvPr>
          <p:cNvSpPr txBox="1"/>
          <p:nvPr/>
        </p:nvSpPr>
        <p:spPr>
          <a:xfrm>
            <a:off x="9180360" y="7200360"/>
            <a:ext cx="1124280" cy="312840"/>
          </a:xfrm>
          <a:prstGeom prst="rect">
            <a:avLst/>
          </a:prstGeom>
          <a:noFill/>
          <a:ln>
            <a:noFill/>
          </a:ln>
        </p:spPr>
        <p:txBody>
          <a:bodyPr vert="horz" lIns="0" tIns="0" rIns="0" bIns="0" anchorCtr="0">
            <a:noAutofit/>
          </a:bodyPr>
          <a:lstStyle/>
          <a:p>
            <a:pPr lvl="0" algn="r" rtl="0" hangingPunct="0">
              <a:buNone/>
              <a:tabLst/>
            </a:pPr>
            <a:fld id="{FA3DD1D0-8270-4B73-8FE2-EDB38ED468EF}" type="datetime1">
              <a:rPr lang="fr-FR" sz="1000" kern="1200">
                <a:latin typeface="Marianne" pitchFamily="50"/>
                <a:ea typeface="Segoe UI" pitchFamily="2"/>
                <a:cs typeface="Tahoma" pitchFamily="2"/>
              </a:rPr>
              <a:pPr lvl="0" algn="r" rtl="0" hangingPunct="0">
                <a:buNone/>
                <a:tabLst/>
              </a:pPr>
              <a:t>2025/3/11</a:t>
            </a:fld>
            <a:endParaRPr lang="fr-FR" sz="1000" kern="1200">
              <a:latin typeface="Marianne" pitchFamily="50"/>
              <a:ea typeface="Segoe UI" pitchFamily="2"/>
              <a:cs typeface="Tahoma" pitchFamily="2"/>
            </a:endParaRPr>
          </a:p>
        </p:txBody>
      </p:sp>
      <p:pic>
        <p:nvPicPr>
          <p:cNvPr id="8" name="">
            <a:extLst>
              <a:ext uri="{FF2B5EF4-FFF2-40B4-BE49-F238E27FC236}">
                <a16:creationId xmlns:a16="http://schemas.microsoft.com/office/drawing/2014/main" id="{84E65F02-B936-837C-BF30-280E5A969E03}"/>
              </a:ext>
            </a:extLst>
          </p:cNvPr>
          <p:cNvPicPr>
            <a:picLocks noChangeAspect="1"/>
          </p:cNvPicPr>
          <p:nvPr/>
        </p:nvPicPr>
        <p:blipFill>
          <a:blip r:embed="rId13">
            <a:lum/>
            <a:alphaModFix/>
          </a:blip>
          <a:srcRect l="11983" t="12472" r="11727" b="13045"/>
          <a:stretch>
            <a:fillRect/>
          </a:stretch>
        </p:blipFill>
        <p:spPr>
          <a:xfrm>
            <a:off x="360000" y="360000"/>
            <a:ext cx="720000" cy="6372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hangingPunct="0">
        <a:tabLst/>
        <a:defRPr lang="fr-FR" sz="4400" b="0" i="0" u="none" strike="noStrike" kern="1200" cap="none">
          <a:ln>
            <a:noFill/>
          </a:ln>
          <a:highlight>
            <a:scrgbClr r="0" g="0" b="0">
              <a:alpha val="0"/>
            </a:scrgbClr>
          </a:highlight>
          <a:latin typeface="Liberation Sans" pitchFamily="18"/>
          <a:ea typeface="Microsoft YaHei" pitchFamily="2"/>
        </a:defRPr>
      </a:lvl1pPr>
    </p:titleStyle>
    <p:bodyStyle>
      <a:lvl1pPr hangingPunct="0">
        <a:spcBef>
          <a:spcPts val="1417"/>
        </a:spcBef>
        <a:spcAft>
          <a:spcPts val="0"/>
        </a:spcAft>
        <a:tabLst/>
        <a:defRPr lang="fr-FR" sz="3200" b="0" i="0" u="none" strike="noStrike" kern="1200" cap="none">
          <a:ln>
            <a:noFill/>
          </a:ln>
          <a:highlight>
            <a:scrgbClr r="0" g="0" b="0">
              <a:alpha val="0"/>
            </a:scrgbClr>
          </a:highlight>
          <a:latin typeface="Liberation Sans"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433AD38-5738-B580-6628-8DDF6D526ACC}"/>
              </a:ext>
            </a:extLst>
          </p:cNvPr>
          <p:cNvSpPr txBox="1">
            <a:spLocks noGrp="1"/>
          </p:cNvSpPr>
          <p:nvPr>
            <p:ph type="title"/>
          </p:nvPr>
        </p:nvSpPr>
        <p:spPr>
          <a:xfrm>
            <a:off x="534600" y="301320"/>
            <a:ext cx="9622440" cy="1262160"/>
          </a:xfrm>
          <a:prstGeom prst="rect">
            <a:avLst/>
          </a:prstGeom>
          <a:noFill/>
          <a:ln>
            <a:noFill/>
          </a:ln>
        </p:spPr>
        <p:txBody>
          <a:bodyPr lIns="0" tIns="0" rIns="0" bIns="0" anchor="ctr"/>
          <a:lstStyle/>
          <a:p>
            <a:endParaRPr lang="fr-FR"/>
          </a:p>
        </p:txBody>
      </p:sp>
      <p:sp>
        <p:nvSpPr>
          <p:cNvPr id="3" name="Espace réservé du texte 2">
            <a:extLst>
              <a:ext uri="{FF2B5EF4-FFF2-40B4-BE49-F238E27FC236}">
                <a16:creationId xmlns:a16="http://schemas.microsoft.com/office/drawing/2014/main" id="{D7C4EC92-806B-2FF2-C478-77279E0E14DB}"/>
              </a:ext>
            </a:extLst>
          </p:cNvPr>
          <p:cNvSpPr txBox="1">
            <a:spLocks noGrp="1"/>
          </p:cNvSpPr>
          <p:nvPr>
            <p:ph type="body" idx="1"/>
          </p:nvPr>
        </p:nvSpPr>
        <p:spPr>
          <a:xfrm>
            <a:off x="2583360" y="1769040"/>
            <a:ext cx="5524560" cy="4384800"/>
          </a:xfrm>
          <a:prstGeom prst="rect">
            <a:avLst/>
          </a:prstGeom>
          <a:noFill/>
          <a:ln>
            <a:noFill/>
          </a:ln>
        </p:spPr>
        <p:txBody>
          <a:bodyPr lIns="0" tIns="0" rIns="0" bIns="0">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Connecteur droit 3">
            <a:extLst>
              <a:ext uri="{FF2B5EF4-FFF2-40B4-BE49-F238E27FC236}">
                <a16:creationId xmlns:a16="http://schemas.microsoft.com/office/drawing/2014/main" id="{99ED71FB-FF9E-DC0F-DF2E-FFB7B25D1A29}"/>
              </a:ext>
            </a:extLst>
          </p:cNvPr>
          <p:cNvSpPr/>
          <p:nvPr/>
        </p:nvSpPr>
        <p:spPr>
          <a:xfrm>
            <a:off x="360000" y="7038000"/>
            <a:ext cx="9968400" cy="0"/>
          </a:xfrm>
          <a:prstGeom prst="line">
            <a:avLst/>
          </a:prstGeom>
          <a:noFill/>
          <a:ln w="25400">
            <a:solidFill>
              <a:srgbClr val="000000"/>
            </a:solidFill>
            <a:prstDash val="solid"/>
          </a:ln>
        </p:spPr>
        <p:txBody>
          <a:bodyPr lIns="0" tIns="0" rIns="0" bIns="0" anchor="ctr" anchorCtr="0"/>
          <a:lstStyle/>
          <a:p>
            <a:pPr lvl="0" hangingPunct="0">
              <a:buNone/>
              <a:tabLst/>
            </a:pPr>
            <a:endParaRPr lang="fr-FR" sz="2400" kern="1200">
              <a:latin typeface="Liberation Serif" pitchFamily="18"/>
              <a:ea typeface="Segoe UI" pitchFamily="2"/>
              <a:cs typeface="Tahoma" pitchFamily="2"/>
            </a:endParaRPr>
          </a:p>
        </p:txBody>
      </p:sp>
      <p:sp>
        <p:nvSpPr>
          <p:cNvPr id="5" name="ZoneTexte 4">
            <a:extLst>
              <a:ext uri="{FF2B5EF4-FFF2-40B4-BE49-F238E27FC236}">
                <a16:creationId xmlns:a16="http://schemas.microsoft.com/office/drawing/2014/main" id="{B3160C01-C6AA-6DA9-9449-2A6131D0D6BB}"/>
              </a:ext>
            </a:extLst>
          </p:cNvPr>
          <p:cNvSpPr txBox="1"/>
          <p:nvPr/>
        </p:nvSpPr>
        <p:spPr>
          <a:xfrm>
            <a:off x="360359" y="7200360"/>
            <a:ext cx="3799080" cy="312840"/>
          </a:xfrm>
          <a:prstGeom prst="rect">
            <a:avLst/>
          </a:prstGeom>
          <a:noFill/>
          <a:ln>
            <a:noFill/>
          </a:ln>
        </p:spPr>
        <p:txBody>
          <a:bodyPr vert="horz" lIns="0" tIns="0" rIns="0" bIns="0" anchorCtr="0">
            <a:noAutofit/>
          </a:bodyPr>
          <a:lstStyle/>
          <a:p>
            <a:pPr lvl="0" algn="l" rtl="0" hangingPunct="0">
              <a:buNone/>
              <a:tabLst/>
            </a:pPr>
            <a:r>
              <a:rPr lang="fr-FR" sz="1050" b="1" kern="1200">
                <a:latin typeface="Marianne" pitchFamily="50"/>
                <a:ea typeface="Segoe UI" pitchFamily="2"/>
                <a:cs typeface="Tahoma" pitchFamily="2"/>
              </a:rPr>
              <a:t>Direction générale des Finances publiques</a:t>
            </a:r>
          </a:p>
        </p:txBody>
      </p:sp>
      <p:sp>
        <p:nvSpPr>
          <p:cNvPr id="6" name="ZoneTexte 5">
            <a:extLst>
              <a:ext uri="{FF2B5EF4-FFF2-40B4-BE49-F238E27FC236}">
                <a16:creationId xmlns:a16="http://schemas.microsoft.com/office/drawing/2014/main" id="{46FA7800-F9D1-ADCE-617D-31C624A6BB25}"/>
              </a:ext>
            </a:extLst>
          </p:cNvPr>
          <p:cNvSpPr txBox="1"/>
          <p:nvPr/>
        </p:nvSpPr>
        <p:spPr>
          <a:xfrm>
            <a:off x="7283160" y="7200720"/>
            <a:ext cx="1556279" cy="312840"/>
          </a:xfrm>
          <a:prstGeom prst="rect">
            <a:avLst/>
          </a:prstGeom>
          <a:noFill/>
          <a:ln>
            <a:noFill/>
          </a:ln>
        </p:spPr>
        <p:txBody>
          <a:bodyPr vert="horz" lIns="0" tIns="0" rIns="0" bIns="0" anchorCtr="0">
            <a:noAutofit/>
          </a:bodyPr>
          <a:lstStyle/>
          <a:p>
            <a:pPr lvl="0" algn="r" rtl="0" hangingPunct="0">
              <a:buNone/>
              <a:tabLst/>
            </a:pPr>
            <a:fld id="{D20BFC16-3395-4BC4-900B-0CD6B5F79765}" type="slidenum">
              <a:t>‹N°›</a:t>
            </a:fld>
            <a:r>
              <a:rPr lang="fr-FR" sz="1050" kern="1200">
                <a:latin typeface="Marianne" pitchFamily="50"/>
                <a:ea typeface="Segoe UI" pitchFamily="2"/>
                <a:cs typeface="Tahoma" pitchFamily="2"/>
              </a:rPr>
              <a:t>/</a:t>
            </a:r>
          </a:p>
        </p:txBody>
      </p:sp>
      <p:sp>
        <p:nvSpPr>
          <p:cNvPr id="7" name="ZoneTexte 6">
            <a:extLst>
              <a:ext uri="{FF2B5EF4-FFF2-40B4-BE49-F238E27FC236}">
                <a16:creationId xmlns:a16="http://schemas.microsoft.com/office/drawing/2014/main" id="{730646D2-2A1E-EFEE-5B2C-1C4B990F88B8}"/>
              </a:ext>
            </a:extLst>
          </p:cNvPr>
          <p:cNvSpPr txBox="1"/>
          <p:nvPr/>
        </p:nvSpPr>
        <p:spPr>
          <a:xfrm>
            <a:off x="9180360" y="7200360"/>
            <a:ext cx="1124280" cy="312840"/>
          </a:xfrm>
          <a:prstGeom prst="rect">
            <a:avLst/>
          </a:prstGeom>
          <a:noFill/>
          <a:ln>
            <a:noFill/>
          </a:ln>
        </p:spPr>
        <p:txBody>
          <a:bodyPr vert="horz" lIns="0" tIns="0" rIns="0" bIns="0" anchorCtr="0">
            <a:noAutofit/>
          </a:bodyPr>
          <a:lstStyle/>
          <a:p>
            <a:pPr lvl="0" algn="r" rtl="0" hangingPunct="0">
              <a:buNone/>
              <a:tabLst/>
            </a:pPr>
            <a:fld id="{9D146725-A358-45AB-97A1-4BA8AC8E84B8}" type="datetime1">
              <a:rPr lang="fr-FR" sz="1000" kern="1200">
                <a:latin typeface="Marianne" pitchFamily="50"/>
                <a:ea typeface="Segoe UI" pitchFamily="2"/>
                <a:cs typeface="Tahoma" pitchFamily="2"/>
              </a:rPr>
              <a:pPr lvl="0" algn="r" rtl="0" hangingPunct="0">
                <a:buNone/>
                <a:tabLst/>
              </a:pPr>
              <a:t>2025/3/11</a:t>
            </a:fld>
            <a:endParaRPr lang="fr-FR" sz="1000" kern="1200">
              <a:latin typeface="Marianne" pitchFamily="50"/>
              <a:ea typeface="Segoe UI" pitchFamily="2"/>
              <a:cs typeface="Tahoma" pitchFamily="2"/>
            </a:endParaRPr>
          </a:p>
        </p:txBody>
      </p:sp>
      <p:pic>
        <p:nvPicPr>
          <p:cNvPr id="8" name="">
            <a:extLst>
              <a:ext uri="{FF2B5EF4-FFF2-40B4-BE49-F238E27FC236}">
                <a16:creationId xmlns:a16="http://schemas.microsoft.com/office/drawing/2014/main" id="{9656FE8F-D40B-E923-ABDC-81FC9DA95675}"/>
              </a:ext>
            </a:extLst>
          </p:cNvPr>
          <p:cNvPicPr>
            <a:picLocks noChangeAspect="1"/>
          </p:cNvPicPr>
          <p:nvPr/>
        </p:nvPicPr>
        <p:blipFill>
          <a:blip r:embed="rId13">
            <a:lum/>
            <a:alphaModFix/>
          </a:blip>
          <a:srcRect l="11983" t="12472" r="11727" b="13045"/>
          <a:stretch>
            <a:fillRect/>
          </a:stretch>
        </p:blipFill>
        <p:spPr>
          <a:xfrm>
            <a:off x="360000" y="360000"/>
            <a:ext cx="720000" cy="63720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hangingPunct="0">
        <a:tabLst/>
        <a:defRPr lang="fr-FR" sz="4400" b="0" i="0" u="none" strike="noStrike" kern="1200" cap="none">
          <a:ln>
            <a:noFill/>
          </a:ln>
          <a:highlight>
            <a:scrgbClr r="0" g="0" b="0">
              <a:alpha val="0"/>
            </a:scrgbClr>
          </a:highlight>
          <a:latin typeface="Liberation Sans" pitchFamily="18"/>
          <a:ea typeface="Microsoft YaHei" pitchFamily="2"/>
        </a:defRPr>
      </a:lvl1pPr>
    </p:titleStyle>
    <p:bodyStyle>
      <a:lvl1pPr marL="0" marR="0" indent="0" hangingPunct="0">
        <a:spcBef>
          <a:spcPts val="972"/>
        </a:spcBef>
        <a:spcAft>
          <a:spcPts val="0"/>
        </a:spcAft>
        <a:tabLst/>
        <a:defRPr lang="fr-FR" sz="2200" b="0" i="0" u="none" strike="noStrike" kern="1200" cap="none">
          <a:ln>
            <a:noFill/>
          </a:ln>
          <a:highlight>
            <a:scrgbClr r="0" g="0" b="0">
              <a:alpha val="0"/>
            </a:scrgbClr>
          </a:highlight>
          <a:latin typeface="Liberation Serif"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B82B81CB-A61F-31D3-939D-0C0270BF146A}"/>
              </a:ext>
            </a:extLst>
          </p:cNvPr>
          <p:cNvSpPr txBox="1">
            <a:spLocks noGrp="1"/>
          </p:cNvSpPr>
          <p:nvPr>
            <p:ph type="subTitle" idx="4294967295"/>
          </p:nvPr>
        </p:nvSpPr>
        <p:spPr>
          <a:xfrm>
            <a:off x="713880" y="2815200"/>
            <a:ext cx="9200520" cy="1651320"/>
          </a:xfrm>
        </p:spPr>
        <p:txBody>
          <a:bodyPr anchor="t">
            <a:spAutoFit/>
          </a:bodyPr>
          <a:lstStyle/>
          <a:p>
            <a:pPr lvl="0" algn="ctr">
              <a:spcBef>
                <a:spcPts val="1417"/>
              </a:spcBef>
              <a:buNone/>
            </a:pPr>
            <a:r>
              <a:rPr lang="fr-FR" sz="4000" b="1"/>
              <a:t>Secrétaires de mairie</a:t>
            </a:r>
          </a:p>
          <a:p>
            <a:pPr lvl="0" algn="ctr">
              <a:spcBef>
                <a:spcPts val="1417"/>
              </a:spcBef>
              <a:buNone/>
            </a:pPr>
            <a:r>
              <a:rPr lang="fr-FR" sz="2000" b="1"/>
              <a:t>Visioconférence de Mars 2025</a:t>
            </a:r>
          </a:p>
          <a:p>
            <a:pPr lvl="0" algn="ctr">
              <a:buNone/>
            </a:pPr>
            <a:endParaRPr lang="fr-FR" sz="35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54CC2E4-CA8E-4DA7-878E-9F755B5572D1}"/>
              </a:ext>
            </a:extLst>
          </p:cNvPr>
          <p:cNvSpPr txBox="1"/>
          <p:nvPr/>
        </p:nvSpPr>
        <p:spPr>
          <a:xfrm>
            <a:off x="612000" y="2754000"/>
            <a:ext cx="9975600" cy="108108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3200" b="1" i="0" u="none" strike="noStrike" kern="1200" cap="none">
                <a:ln>
                  <a:noFill/>
                </a:ln>
                <a:latin typeface="Marianne" pitchFamily="50"/>
                <a:ea typeface="Microsoft YaHei" pitchFamily="2"/>
                <a:cs typeface="Lucida Sans" pitchFamily="2"/>
              </a:rPr>
              <a:t>L’AFFECTATION DU RÉSULTAT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771F438-C1B2-B1C2-1501-C4C47BE2A18C}"/>
              </a:ext>
            </a:extLst>
          </p:cNvPr>
          <p:cNvSpPr txBox="1"/>
          <p:nvPr/>
        </p:nvSpPr>
        <p:spPr>
          <a:xfrm>
            <a:off x="367200" y="1162800"/>
            <a:ext cx="9975600" cy="6737040"/>
          </a:xfrm>
          <a:prstGeom prst="rect">
            <a:avLst/>
          </a:prstGeom>
          <a:noFill/>
          <a:ln>
            <a:noFill/>
          </a:ln>
        </p:spPr>
        <p:txBody>
          <a:bodyPr vert="horz" wrap="none" lIns="90000" tIns="45000" rIns="90000" bIns="45000" anchorCtr="0" compatLnSpc="0">
            <a:spAutoFit/>
          </a:bodyPr>
          <a:lstStyle/>
          <a:p>
            <a:pPr marL="0" marR="0" lvl="0" indent="0" algn="ctr" rtl="0" hangingPunct="0">
              <a:lnSpc>
                <a:spcPct val="100000"/>
              </a:lnSpc>
              <a:spcBef>
                <a:spcPts val="0"/>
              </a:spcBef>
              <a:spcAft>
                <a:spcPts val="0"/>
              </a:spcAft>
              <a:buNone/>
              <a:tabLst/>
            </a:pPr>
            <a:r>
              <a:rPr lang="fr-FR" sz="2800" b="1" i="0" u="sng" strike="noStrike" kern="1200" cap="none">
                <a:ln>
                  <a:noFill/>
                </a:ln>
                <a:uFillTx/>
                <a:latin typeface="Liberation Serif" pitchFamily="18"/>
                <a:ea typeface="Microsoft YaHei" pitchFamily="2"/>
                <a:cs typeface="Lucida Sans" pitchFamily="2"/>
              </a:rPr>
              <a:t>I/ Les principes de l’affectation des résultats</a:t>
            </a:r>
          </a:p>
          <a:p>
            <a:pPr marL="0" marR="0" lvl="0" indent="0" algn="just" rtl="0" hangingPunct="0">
              <a:lnSpc>
                <a:spcPct val="100000"/>
              </a:lnSpc>
              <a:spcBef>
                <a:spcPts val="0"/>
              </a:spcBef>
              <a:spcAft>
                <a:spcPts val="0"/>
              </a:spcAft>
              <a:buNone/>
              <a:tabLst/>
            </a:pPr>
            <a:endParaRPr lang="fr-FR" sz="2200" b="1"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0" u="none" strike="noStrike" kern="1200" cap="none">
                <a:ln>
                  <a:noFill/>
                </a:ln>
                <a:latin typeface="Liberation Serif" pitchFamily="18"/>
                <a:ea typeface="Microsoft YaHei" pitchFamily="2"/>
                <a:cs typeface="Lucida Sans" pitchFamily="2"/>
              </a:rPr>
              <a:t>Elle se fait après le vote du compte administratif / CFU.</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Seul le résultat excédentaire de la section de fonctionnement au titre des réalisations du compte administratif / CFU fait l'objet d'une affectation par décision du conseil municipal (délibération).</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0" u="none" strike="noStrike" kern="1200" cap="none">
                <a:ln>
                  <a:noFill/>
                </a:ln>
                <a:highlight>
                  <a:scrgbClr r="0" g="0" b="0">
                    <a:alpha val="0"/>
                  </a:scrgbClr>
                </a:highlight>
                <a:latin typeface="Liberation Serif" pitchFamily="18"/>
                <a:ea typeface="Microsoft YaHei" pitchFamily="2"/>
                <a:cs typeface="Lucida Sans" pitchFamily="2"/>
              </a:rPr>
              <a:t>Si le vote du compte administratif / CFU intervient</a:t>
            </a:r>
            <a:r>
              <a:rPr lang="fr-FR" sz="2200" b="0" i="0" u="none" strike="noStrike" kern="1200" cap="none">
                <a:ln>
                  <a:noFill/>
                </a:ln>
                <a:latin typeface="Liberation Serif" pitchFamily="18"/>
                <a:ea typeface="Microsoft YaHei" pitchFamily="2"/>
                <a:cs typeface="Lucida Sans" pitchFamily="2"/>
              </a:rPr>
              <a:t>:</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 </a:t>
            </a:r>
            <a:r>
              <a:rPr lang="fr-FR" sz="2200" b="0" i="0" u="sng" strike="noStrike" kern="1200" cap="none">
                <a:ln>
                  <a:noFill/>
                </a:ln>
                <a:uFillTx/>
                <a:latin typeface="Liberation Serif" pitchFamily="18"/>
                <a:ea typeface="Microsoft YaHei" pitchFamily="2"/>
                <a:cs typeface="Lucida Sans" pitchFamily="2"/>
              </a:rPr>
              <a:t>Avant le budget primitif</a:t>
            </a:r>
            <a:r>
              <a:rPr lang="fr-FR" sz="2200" b="0" i="0" u="none" strike="noStrike" kern="1200" cap="none">
                <a:ln>
                  <a:noFill/>
                </a:ln>
                <a:latin typeface="Liberation Serif" pitchFamily="18"/>
                <a:ea typeface="Microsoft YaHei" pitchFamily="2"/>
                <a:cs typeface="Lucida Sans" pitchFamily="2"/>
              </a:rPr>
              <a:t> (ou au cours d’une même séance du conseil) : les résultats seront intégrés au budget primitif.</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a:t>
            </a:r>
            <a:r>
              <a:rPr lang="fr-FR" sz="2200" b="0" i="0" u="sng" strike="noStrike" kern="1200" cap="none">
                <a:ln>
                  <a:noFill/>
                </a:ln>
                <a:uFillTx/>
                <a:latin typeface="Liberation Serif" pitchFamily="18"/>
                <a:ea typeface="Microsoft YaHei" pitchFamily="2"/>
                <a:cs typeface="Lucida Sans" pitchFamily="2"/>
              </a:rPr>
              <a:t>Après le budget primitif</a:t>
            </a:r>
            <a:r>
              <a:rPr lang="fr-FR" sz="2200" b="0" i="0" u="none" strike="noStrike" kern="1200" cap="none">
                <a:ln>
                  <a:noFill/>
                </a:ln>
                <a:latin typeface="Liberation Serif" pitchFamily="18"/>
                <a:ea typeface="Microsoft YaHei" pitchFamily="2"/>
                <a:cs typeface="Lucida Sans" pitchFamily="2"/>
              </a:rPr>
              <a:t> : la collectivité devra adopter un budget supplémentaire pour intégrer les résultats.</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Le compte administratif / CFU doit être adopté au plus tard le 30 juin N+1. Il constitue l’arrêté définitif des comptes (article L.1612-12 du CGCT).</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0E7B6F-EABB-8957-D2AE-D4AED60EEEEE}"/>
              </a:ext>
            </a:extLst>
          </p:cNvPr>
          <p:cNvSpPr txBox="1">
            <a:spLocks noGrp="1"/>
          </p:cNvSpPr>
          <p:nvPr>
            <p:ph type="title" idx="4294967295"/>
          </p:nvPr>
        </p:nvSpPr>
        <p:spPr>
          <a:xfrm>
            <a:off x="534600" y="550800"/>
            <a:ext cx="9622440" cy="1012679"/>
          </a:xfrm>
        </p:spPr>
        <p:txBody>
          <a:bodyPr vert="horz"/>
          <a:lstStyle/>
          <a:p>
            <a:pPr lvl="0" rtl="0"/>
            <a:r>
              <a:rPr lang="fr-FR" sz="2800" b="1" u="sng">
                <a:latin typeface="Liberation Serif" pitchFamily="18"/>
              </a:rPr>
              <a:t>II / Les étapes de l’affectation des résultats</a:t>
            </a:r>
            <a:br>
              <a:rPr lang="fr-FR" sz="2800" b="1" u="sng">
                <a:latin typeface="Liberation Serif" pitchFamily="18"/>
              </a:rPr>
            </a:br>
            <a:endParaRPr lang="fr-FR" sz="2800" b="1" u="sng">
              <a:latin typeface="Liberation Serif" pitchFamily="18"/>
            </a:endParaRPr>
          </a:p>
        </p:txBody>
      </p:sp>
      <p:sp>
        <p:nvSpPr>
          <p:cNvPr id="3" name="ZoneTexte 2">
            <a:extLst>
              <a:ext uri="{FF2B5EF4-FFF2-40B4-BE49-F238E27FC236}">
                <a16:creationId xmlns:a16="http://schemas.microsoft.com/office/drawing/2014/main" id="{79EEBF85-7D03-B1EC-BC05-4D2406BF5E20}"/>
              </a:ext>
            </a:extLst>
          </p:cNvPr>
          <p:cNvSpPr txBox="1"/>
          <p:nvPr/>
        </p:nvSpPr>
        <p:spPr>
          <a:xfrm>
            <a:off x="244800" y="1652400"/>
            <a:ext cx="10281600" cy="5273279"/>
          </a:xfrm>
          <a:prstGeom prst="rect">
            <a:avLst/>
          </a:prstGeom>
          <a:noFill/>
          <a:ln>
            <a:noFill/>
          </a:ln>
        </p:spPr>
        <p:txBody>
          <a:bodyPr vert="horz" wrap="none" lIns="90000" tIns="45000" rIns="90000" bIns="45000" anchorCtr="0" compatLnSpc="0">
            <a:spAutoFit/>
          </a:bodyPr>
          <a:lstStyle/>
          <a:p>
            <a:pPr marL="0" marR="0" lvl="0" indent="0" algn="l" rtl="0" hangingPunct="0">
              <a:lnSpc>
                <a:spcPct val="100000"/>
              </a:lnSpc>
              <a:spcBef>
                <a:spcPts val="0"/>
              </a:spcBef>
              <a:spcAft>
                <a:spcPts val="0"/>
              </a:spcAft>
              <a:buNone/>
              <a:tabLst/>
            </a:pPr>
            <a:r>
              <a:rPr lang="fr-FR" sz="2200" b="1" i="1" u="none" strike="noStrike" kern="1200" cap="none">
                <a:ln>
                  <a:noFill/>
                </a:ln>
                <a:solidFill>
                  <a:srgbClr val="000000"/>
                </a:solidFill>
                <a:highlight>
                  <a:scrgbClr r="0" g="0" b="0">
                    <a:alpha val="0"/>
                  </a:scrgbClr>
                </a:highlight>
                <a:latin typeface="Liberation Serif" pitchFamily="18"/>
                <a:ea typeface="Microsoft YaHei" pitchFamily="2"/>
                <a:cs typeface="Lucida Sans" pitchFamily="2"/>
              </a:rPr>
              <a:t>a) Constatation des résultats d’exécution</a:t>
            </a:r>
          </a:p>
          <a:p>
            <a:pPr marL="0" marR="0" lvl="0" indent="0" rtl="0" hangingPunct="0">
              <a:lnSpc>
                <a:spcPct val="100000"/>
              </a:lnSpc>
              <a:spcBef>
                <a:spcPts val="0"/>
              </a:spcBef>
              <a:spcAft>
                <a:spcPts val="0"/>
              </a:spcAft>
              <a:buNone/>
              <a:tabLst/>
            </a:pPr>
            <a:endParaRPr lang="fr-FR" sz="2200" b="0" i="0" u="none" strike="noStrike" kern="1200" cap="none">
              <a:ln>
                <a:noFill/>
              </a:ln>
              <a:solidFill>
                <a:srgbClr val="3465A4"/>
              </a:solidFill>
              <a:highlight>
                <a:scrgbClr r="0" g="0" b="0">
                  <a:alpha val="0"/>
                </a:scrgbClr>
              </a:highlight>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200" b="0" i="0" u="sng" strike="noStrike" kern="1200" cap="none">
                <a:ln>
                  <a:noFill/>
                </a:ln>
                <a:solidFill>
                  <a:srgbClr val="3465A4"/>
                </a:solidFill>
                <a:highlight>
                  <a:scrgbClr r="0" g="0" b="0">
                    <a:alpha val="0"/>
                  </a:scrgbClr>
                </a:highlight>
                <a:uFillTx/>
                <a:latin typeface="Liberation Serif" pitchFamily="18"/>
                <a:ea typeface="Microsoft YaHei" pitchFamily="2"/>
                <a:cs typeface="Lucida Sans" pitchFamily="2"/>
              </a:rPr>
              <a:t>Le résultat de la section de fonctionnement</a:t>
            </a:r>
            <a:r>
              <a:rPr lang="fr-FR" sz="2200" b="0" i="0" u="sng" strike="noStrike" kern="1200" cap="none">
                <a:ln>
                  <a:noFill/>
                </a:ln>
                <a:highlight>
                  <a:scrgbClr r="0" g="0" b="0">
                    <a:alpha val="0"/>
                  </a:scrgbClr>
                </a:highlight>
                <a:uFillTx/>
                <a:latin typeface="Liberation Serif" pitchFamily="18"/>
                <a:ea typeface="Microsoft YaHei" pitchFamily="2"/>
                <a:cs typeface="Lucida Sans" pitchFamily="2"/>
              </a:rPr>
              <a:t> :</a:t>
            </a:r>
          </a:p>
          <a:p>
            <a:pPr marL="0" marR="0" lvl="0" indent="0" rtl="0" hangingPunct="0">
              <a:lnSpc>
                <a:spcPct val="100000"/>
              </a:lnSpc>
              <a:spcBef>
                <a:spcPts val="0"/>
              </a:spcBef>
              <a:spcAft>
                <a:spcPts val="0"/>
              </a:spcAft>
              <a:buNone/>
              <a:tabLst/>
            </a:pPr>
            <a:endParaRPr lang="fr-FR" sz="1800" b="1" i="0" u="none" strike="noStrike" kern="1200" cap="none">
              <a:ln>
                <a:noFill/>
              </a:ln>
              <a:highlight>
                <a:scrgbClr r="0" g="0" b="0">
                  <a:alpha val="0"/>
                </a:scrgbClr>
              </a:highlight>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000" b="1" i="0" u="none" strike="noStrike" kern="1200" cap="none">
                <a:ln>
                  <a:noFill/>
                </a:ln>
                <a:highlight>
                  <a:scrgbClr r="0" g="0" b="0">
                    <a:alpha val="0"/>
                  </a:scrgbClr>
                </a:highlight>
                <a:latin typeface="Liberation Serif" pitchFamily="18"/>
                <a:ea typeface="Microsoft YaHei" pitchFamily="2"/>
                <a:cs typeface="Lucida Sans" pitchFamily="2"/>
              </a:rPr>
              <a:t>Résultat de l’exercice</a:t>
            </a:r>
            <a:r>
              <a:rPr lang="fr-FR" sz="2000" b="0" i="0" u="none" strike="noStrike" kern="1200" cap="none">
                <a:ln>
                  <a:noFill/>
                </a:ln>
                <a:latin typeface="Liberation Serif" pitchFamily="18"/>
                <a:ea typeface="Microsoft YaHei" pitchFamily="2"/>
                <a:cs typeface="Lucida Sans" pitchFamily="2"/>
              </a:rPr>
              <a:t> : solde entre les titres de recettes (classe 7) et les mandats de dépenses (classe 6) de fonctionnement de l’exercice.</a:t>
            </a:r>
          </a:p>
          <a:p>
            <a:pPr marL="0" marR="0" lvl="0" indent="0" rtl="0" hangingPunct="0">
              <a:lnSpc>
                <a:spcPct val="100000"/>
              </a:lnSpc>
              <a:spcBef>
                <a:spcPts val="0"/>
              </a:spcBef>
              <a:spcAft>
                <a:spcPts val="0"/>
              </a:spcAft>
              <a:buNone/>
              <a:tabLst/>
            </a:pPr>
            <a:r>
              <a:rPr lang="fr-FR" sz="2000" b="1" i="0" u="none" strike="noStrike" kern="1200" cap="none">
                <a:ln>
                  <a:noFill/>
                </a:ln>
                <a:latin typeface="Liberation Serif" pitchFamily="18"/>
                <a:ea typeface="Microsoft YaHei" pitchFamily="2"/>
                <a:cs typeface="Lucida Sans" pitchFamily="2"/>
              </a:rPr>
              <a:t>Résultat cumulé </a:t>
            </a:r>
            <a:r>
              <a:rPr lang="fr-FR" sz="2000" b="0" i="0" u="none" strike="noStrike" kern="1200" cap="none">
                <a:ln>
                  <a:noFill/>
                </a:ln>
                <a:latin typeface="Liberation Serif" pitchFamily="18"/>
                <a:ea typeface="Microsoft YaHei" pitchFamily="2"/>
                <a:cs typeface="Lucida Sans" pitchFamily="2"/>
              </a:rPr>
              <a:t>: résultat de l’exercice + résultat cumulé au 31/12 de l’exercice précédent (déficit ou excédent reporté au 002).</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200" b="0" i="0" u="sng" strike="noStrike" kern="1200" cap="none">
                <a:ln>
                  <a:noFill/>
                </a:ln>
                <a:solidFill>
                  <a:srgbClr val="3465A4"/>
                </a:solidFill>
                <a:uFillTx/>
                <a:latin typeface="Liberation Serif" pitchFamily="18"/>
                <a:ea typeface="Microsoft YaHei" pitchFamily="2"/>
                <a:cs typeface="Lucida Sans" pitchFamily="2"/>
              </a:rPr>
              <a:t>Le résultat de la section d’investissement (classe 1 et 2) :</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000" b="1" i="0" u="none" strike="noStrike" kern="1200" cap="none">
                <a:ln>
                  <a:noFill/>
                </a:ln>
                <a:latin typeface="Liberation Serif" pitchFamily="18"/>
                <a:ea typeface="Microsoft YaHei" pitchFamily="2"/>
                <a:cs typeface="Lucida Sans" pitchFamily="2"/>
              </a:rPr>
              <a:t>Résultat de l’exercice </a:t>
            </a:r>
            <a:r>
              <a:rPr lang="fr-FR" sz="2000" b="0" i="0" u="none" strike="noStrike" kern="1200" cap="none">
                <a:ln>
                  <a:noFill/>
                </a:ln>
                <a:latin typeface="Liberation Serif" pitchFamily="18"/>
                <a:ea typeface="Microsoft YaHei" pitchFamily="2"/>
                <a:cs typeface="Lucida Sans" pitchFamily="2"/>
              </a:rPr>
              <a:t>:  solde entre les recettes et les dépenses d’investissement de l’exercice.</a:t>
            </a:r>
          </a:p>
          <a:p>
            <a:pPr marL="0" marR="0" lvl="0" indent="0" rtl="0" hangingPunct="0">
              <a:lnSpc>
                <a:spcPct val="100000"/>
              </a:lnSpc>
              <a:spcBef>
                <a:spcPts val="0"/>
              </a:spcBef>
              <a:spcAft>
                <a:spcPts val="0"/>
              </a:spcAft>
              <a:buNone/>
              <a:tabLst/>
            </a:pPr>
            <a:r>
              <a:rPr lang="fr-FR" sz="2000" b="0" i="0" u="none" strike="noStrike" kern="1200" cap="none">
                <a:ln>
                  <a:noFill/>
                </a:ln>
                <a:latin typeface="Liberation Serif" pitchFamily="18"/>
                <a:ea typeface="Microsoft YaHei" pitchFamily="2"/>
                <a:cs typeface="Lucida Sans" pitchFamily="2"/>
              </a:rPr>
              <a:t>. si Mandats d’investissement &gt;Titres d’investissement, on aura un déficit</a:t>
            </a:r>
          </a:p>
          <a:p>
            <a:pPr marL="0" marR="0" lvl="0" indent="0" rtl="0" hangingPunct="0">
              <a:lnSpc>
                <a:spcPct val="100000"/>
              </a:lnSpc>
              <a:spcBef>
                <a:spcPts val="0"/>
              </a:spcBef>
              <a:spcAft>
                <a:spcPts val="0"/>
              </a:spcAft>
              <a:buNone/>
              <a:tabLst/>
            </a:pPr>
            <a:r>
              <a:rPr lang="fr-FR" sz="2000" b="0" i="0" u="none" strike="noStrike" kern="1200" cap="none">
                <a:ln>
                  <a:noFill/>
                </a:ln>
                <a:latin typeface="Liberation Serif" pitchFamily="18"/>
                <a:ea typeface="Microsoft YaHei" pitchFamily="2"/>
                <a:cs typeface="Lucida Sans" pitchFamily="2"/>
              </a:rPr>
              <a:t>. Si Mandats d’investissement &lt;Titres d’investissement, on aura un excédent</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000" b="1" i="0" u="none" strike="noStrike" kern="1200" cap="none">
                <a:ln>
                  <a:noFill/>
                </a:ln>
                <a:latin typeface="Liberation Serif" pitchFamily="18"/>
                <a:ea typeface="Microsoft YaHei" pitchFamily="2"/>
                <a:cs typeface="Lucida Sans" pitchFamily="2"/>
              </a:rPr>
              <a:t>Résultat cumulé</a:t>
            </a:r>
            <a:r>
              <a:rPr lang="fr-FR" sz="2000" b="0" i="0" u="none" strike="noStrike" kern="1200" cap="none">
                <a:ln>
                  <a:noFill/>
                </a:ln>
                <a:latin typeface="Liberation Serif" pitchFamily="18"/>
                <a:ea typeface="Microsoft YaHei" pitchFamily="2"/>
                <a:cs typeface="Lucida Sans" pitchFamily="2"/>
              </a:rPr>
              <a:t> : résultat de l’exercice + résultat cumulé au 31/12 de l’exercice précédent (déficit ou excédent reporté au 001).</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71C144-E3DF-D770-5FCF-5ED53CDA6E8D}"/>
              </a:ext>
            </a:extLst>
          </p:cNvPr>
          <p:cNvSpPr txBox="1">
            <a:spLocks noGrp="1"/>
          </p:cNvSpPr>
          <p:nvPr>
            <p:ph type="title" idx="4294967295"/>
          </p:nvPr>
        </p:nvSpPr>
        <p:spPr>
          <a:xfrm>
            <a:off x="428400" y="206640"/>
            <a:ext cx="9622440" cy="1384559"/>
          </a:xfrm>
        </p:spPr>
        <p:txBody>
          <a:bodyPr vert="horz"/>
          <a:lstStyle/>
          <a:p>
            <a:pPr lvl="0" rtl="0"/>
            <a:r>
              <a:rPr lang="fr-FR" sz="2800" b="1" u="sng">
                <a:latin typeface="Liberation Serif" pitchFamily="18"/>
              </a:rPr>
              <a:t>II / Les étapes de l’affectation des résultats</a:t>
            </a:r>
          </a:p>
        </p:txBody>
      </p:sp>
      <p:sp>
        <p:nvSpPr>
          <p:cNvPr id="3" name="ZoneTexte 2">
            <a:extLst>
              <a:ext uri="{FF2B5EF4-FFF2-40B4-BE49-F238E27FC236}">
                <a16:creationId xmlns:a16="http://schemas.microsoft.com/office/drawing/2014/main" id="{7A8F373B-146B-1D68-5177-31399E5785FB}"/>
              </a:ext>
            </a:extLst>
          </p:cNvPr>
          <p:cNvSpPr txBox="1"/>
          <p:nvPr/>
        </p:nvSpPr>
        <p:spPr>
          <a:xfrm>
            <a:off x="367200" y="1468800"/>
            <a:ext cx="10098000" cy="623160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2200" b="1" i="1" u="none" strike="noStrike" kern="1200" cap="none">
                <a:ln>
                  <a:noFill/>
                </a:ln>
                <a:latin typeface="Liberation Serif" pitchFamily="18"/>
                <a:ea typeface="Microsoft YaHei" pitchFamily="2"/>
                <a:cs typeface="Lucida Sans" pitchFamily="2"/>
              </a:rPr>
              <a:t>b) L’affectation du résultat cumulé excédentaire de la section de fonctionnement :</a:t>
            </a:r>
            <a:r>
              <a:rPr lang="fr-FR" sz="2200" b="0" i="1" u="none" strike="noStrike" kern="1200" cap="none">
                <a:ln>
                  <a:noFill/>
                </a:ln>
                <a:latin typeface="Liberation Serif" pitchFamily="18"/>
                <a:ea typeface="Microsoft YaHei" pitchFamily="2"/>
                <a:cs typeface="Lucida Sans" pitchFamily="2"/>
              </a:rPr>
              <a:t>             </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Il sert en priorité à couvrir les éventuels déficits antérieurs (obligation)</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Il sert ensuite à couvrir le besoin de financement de la section d ’investissement (titre au compte 1068)</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Le solde peut être reporté en recette de fonctionnement (002 en recettes de fonctionnement du budget N) ou autofinancer les investissements de l’année (dotation complémentaire au compte 1068)</a:t>
            </a:r>
          </a:p>
          <a:p>
            <a:pPr marL="0" marR="0" lvl="0" indent="0" rtl="0" hangingPunct="0">
              <a:lnSpc>
                <a:spcPct val="100000"/>
              </a:lnSpc>
              <a:spcBef>
                <a:spcPts val="0"/>
              </a:spcBef>
              <a:spcAft>
                <a:spcPts val="0"/>
              </a:spcAft>
              <a:buNone/>
              <a:tabLst/>
            </a:pPr>
            <a:r>
              <a:rPr lang="fr-FR" sz="2200" b="1" i="0" u="none" strike="noStrike" kern="1200" cap="none">
                <a:ln>
                  <a:noFill/>
                </a:ln>
                <a:solidFill>
                  <a:srgbClr val="0369A3"/>
                </a:solidFill>
                <a:latin typeface="Liberation Serif" pitchFamily="18"/>
                <a:ea typeface="Microsoft YaHei" pitchFamily="2"/>
                <a:cs typeface="Lucida Sans" pitchFamily="2"/>
              </a:rPr>
              <a:t>L’affectation au compte 1068 donne lieu à l’émission d’un titre d’ordre mixte (opération semi-budgétaire).</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si tout  l’excédent de fonctionnement est affecté, aucune inscription au 002 en recettes de fonctionnement du budget N</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200" b="1" i="0" u="sng" strike="noStrike" kern="1200" cap="none">
                <a:ln>
                  <a:noFill/>
                </a:ln>
                <a:uFillTx/>
                <a:latin typeface="Liberation Serif" pitchFamily="18"/>
                <a:ea typeface="Microsoft YaHei" pitchFamily="2"/>
                <a:cs typeface="Lucida Sans" pitchFamily="2"/>
              </a:rPr>
              <a:t>Le résultat cumulé de la section d’investissement est </a:t>
            </a:r>
            <a:r>
              <a:rPr lang="fr-FR" sz="2200" b="0" i="0" u="none" strike="noStrike" kern="1200" cap="none">
                <a:ln>
                  <a:noFill/>
                </a:ln>
                <a:latin typeface="Liberation Serif" pitchFamily="18"/>
                <a:ea typeface="Microsoft YaHei" pitchFamily="2"/>
                <a:cs typeface="Lucida Sans" pitchFamily="2"/>
              </a:rPr>
              <a:t>toujours repris au 001 du budget N : en dépenses s’il est déficitaire, en recettes s’il est excédentaire</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BB8510-4BF4-E9EF-5678-037B21D4E868}"/>
              </a:ext>
            </a:extLst>
          </p:cNvPr>
          <p:cNvSpPr txBox="1">
            <a:spLocks noGrp="1"/>
          </p:cNvSpPr>
          <p:nvPr>
            <p:ph type="title" idx="4294967295"/>
          </p:nvPr>
        </p:nvSpPr>
        <p:spPr>
          <a:xfrm>
            <a:off x="534600" y="550800"/>
            <a:ext cx="9991800" cy="1012679"/>
          </a:xfrm>
        </p:spPr>
        <p:txBody>
          <a:bodyPr vert="horz"/>
          <a:lstStyle/>
          <a:p>
            <a:pPr lvl="0" rtl="0"/>
            <a:r>
              <a:rPr lang="fr-FR" sz="2800" b="1" u="sng">
                <a:latin typeface="Liberation Serif" pitchFamily="18"/>
              </a:rPr>
              <a:t>II / Les étapes de l’affectation des résultats </a:t>
            </a:r>
            <a:br>
              <a:rPr lang="fr-FR" sz="2800" b="1" u="sng">
                <a:latin typeface="Liberation Serif" pitchFamily="18"/>
              </a:rPr>
            </a:br>
            <a:endParaRPr lang="fr-FR" sz="2800" b="1" u="sng">
              <a:latin typeface="Liberation Serif" pitchFamily="18"/>
            </a:endParaRPr>
          </a:p>
        </p:txBody>
      </p:sp>
      <p:sp>
        <p:nvSpPr>
          <p:cNvPr id="3" name="ZoneTexte 2">
            <a:extLst>
              <a:ext uri="{FF2B5EF4-FFF2-40B4-BE49-F238E27FC236}">
                <a16:creationId xmlns:a16="http://schemas.microsoft.com/office/drawing/2014/main" id="{F759050B-D005-BFEF-0FAB-41A32F6F152C}"/>
              </a:ext>
            </a:extLst>
          </p:cNvPr>
          <p:cNvSpPr txBox="1"/>
          <p:nvPr/>
        </p:nvSpPr>
        <p:spPr>
          <a:xfrm>
            <a:off x="0" y="1407600"/>
            <a:ext cx="10692000" cy="562032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2000" b="1" i="1" u="sng" strike="noStrike" kern="1200" cap="none">
                <a:ln>
                  <a:noFill/>
                </a:ln>
                <a:highlight>
                  <a:scrgbClr r="0" g="0" b="0">
                    <a:alpha val="0"/>
                  </a:scrgbClr>
                </a:highlight>
                <a:uFillTx/>
                <a:latin typeface="Liberation Sans" pitchFamily="18"/>
                <a:ea typeface="Microsoft YaHei" pitchFamily="2"/>
                <a:cs typeface="Lucida Sans" pitchFamily="2"/>
              </a:rPr>
              <a:t>Exemple n°1 - affectation sans reste à réaliser </a:t>
            </a: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CFU N   (Etat B2)                                                                                                                                                                                                                                                                                                                                                                                                                                                                                                                                                                                                                                                                                                                                                                                                                                                                                                                                                                                                                                                                                                                                                                                                                                                                                                                                                                                                                                                                                                                  </a:t>
            </a:r>
          </a:p>
          <a:p>
            <a:pPr marL="0" marR="0" lvl="0" indent="0" rtl="0" hangingPunct="0">
              <a:lnSpc>
                <a:spcPct val="100000"/>
              </a:lnSpc>
              <a:spcBef>
                <a:spcPts val="0"/>
              </a:spcBef>
              <a:spcAft>
                <a:spcPts val="0"/>
              </a:spcAft>
              <a:buNone/>
              <a:tabLst/>
            </a:pP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Budget N+1</a:t>
            </a:r>
          </a:p>
        </p:txBody>
      </p:sp>
      <p:graphicFrame>
        <p:nvGraphicFramePr>
          <p:cNvPr id="4" name="Tableau 3">
            <a:extLst>
              <a:ext uri="{FF2B5EF4-FFF2-40B4-BE49-F238E27FC236}">
                <a16:creationId xmlns:a16="http://schemas.microsoft.com/office/drawing/2014/main" id="{15293BB5-4155-80B3-4FB1-FE3375B6241F}"/>
              </a:ext>
            </a:extLst>
          </p:cNvPr>
          <p:cNvGraphicFramePr>
            <a:graphicFrameLocks noGrp="1"/>
          </p:cNvGraphicFramePr>
          <p:nvPr/>
        </p:nvGraphicFramePr>
        <p:xfrm>
          <a:off x="1443600" y="5385960"/>
          <a:ext cx="8348760" cy="1561320"/>
        </p:xfrm>
        <a:graphic>
          <a:graphicData uri="http://schemas.openxmlformats.org/drawingml/2006/table">
            <a:tbl>
              <a:tblPr firstRow="1" bandRow="1">
                <a:tableStyleId>{055DD7F8-214B-4033-B283-4771605E1150}</a:tableStyleId>
              </a:tblPr>
              <a:tblGrid>
                <a:gridCol w="2344320">
                  <a:extLst>
                    <a:ext uri="{9D8B030D-6E8A-4147-A177-3AD203B41FA5}">
                      <a16:colId xmlns:a16="http://schemas.microsoft.com/office/drawing/2014/main" val="1292914680"/>
                    </a:ext>
                  </a:extLst>
                </a:gridCol>
                <a:gridCol w="2588040">
                  <a:extLst>
                    <a:ext uri="{9D8B030D-6E8A-4147-A177-3AD203B41FA5}">
                      <a16:colId xmlns:a16="http://schemas.microsoft.com/office/drawing/2014/main" val="4275971311"/>
                    </a:ext>
                  </a:extLst>
                </a:gridCol>
                <a:gridCol w="3416760">
                  <a:extLst>
                    <a:ext uri="{9D8B030D-6E8A-4147-A177-3AD203B41FA5}">
                      <a16:colId xmlns:a16="http://schemas.microsoft.com/office/drawing/2014/main" val="3661682014"/>
                    </a:ext>
                  </a:extLst>
                </a:gridCol>
              </a:tblGrid>
              <a:tr h="290520">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DEPENSES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RECETTES</a:t>
                      </a:r>
                    </a:p>
                  </a:txBody>
                  <a:tcPr/>
                </a:tc>
                <a:extLst>
                  <a:ext uri="{0D108BD9-81ED-4DB2-BD59-A6C34878D82A}">
                    <a16:rowId xmlns:a16="http://schemas.microsoft.com/office/drawing/2014/main" val="837636650"/>
                  </a:ext>
                </a:extLst>
              </a:tr>
              <a:tr h="60588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FONCTIONNEMENT</a:t>
                      </a: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002 :  140 247,90€</a:t>
                      </a:r>
                    </a:p>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(144 287,66 – 4 039,76)</a:t>
                      </a:r>
                    </a:p>
                  </a:txBody>
                  <a:tcPr/>
                </a:tc>
                <a:extLst>
                  <a:ext uri="{0D108BD9-81ED-4DB2-BD59-A6C34878D82A}">
                    <a16:rowId xmlns:a16="http://schemas.microsoft.com/office/drawing/2014/main" val="4077060773"/>
                  </a:ext>
                </a:extLst>
              </a:tr>
              <a:tr h="60588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INVESTISSEMENT</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001 :  -4  039,76</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1068 : 4 039,76 €</a:t>
                      </a:r>
                    </a:p>
                  </a:txBody>
                  <a:tcPr/>
                </a:tc>
                <a:extLst>
                  <a:ext uri="{0D108BD9-81ED-4DB2-BD59-A6C34878D82A}">
                    <a16:rowId xmlns:a16="http://schemas.microsoft.com/office/drawing/2014/main" val="82884327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299A01-93BF-87EF-D00B-D1A9097E7C3A}"/>
              </a:ext>
            </a:extLst>
          </p:cNvPr>
          <p:cNvSpPr txBox="1">
            <a:spLocks noGrp="1"/>
          </p:cNvSpPr>
          <p:nvPr>
            <p:ph type="title" idx="4294967295"/>
          </p:nvPr>
        </p:nvSpPr>
        <p:spPr>
          <a:xfrm>
            <a:off x="534600" y="550800"/>
            <a:ext cx="9991800" cy="1012679"/>
          </a:xfrm>
        </p:spPr>
        <p:txBody>
          <a:bodyPr vert="horz"/>
          <a:lstStyle/>
          <a:p>
            <a:pPr lvl="0" rtl="0"/>
            <a:r>
              <a:rPr lang="fr-FR" sz="2800" b="1" u="sng">
                <a:latin typeface="Liberation Serif" pitchFamily="18"/>
              </a:rPr>
              <a:t>II / Les étapes de l’affectation des résultats </a:t>
            </a:r>
            <a:br>
              <a:rPr lang="fr-FR" sz="2800" b="1" u="sng">
                <a:latin typeface="Liberation Serif" pitchFamily="18"/>
              </a:rPr>
            </a:br>
            <a:endParaRPr lang="fr-FR" sz="2800" b="1" u="sng">
              <a:latin typeface="Liberation Serif" pitchFamily="18"/>
            </a:endParaRPr>
          </a:p>
        </p:txBody>
      </p:sp>
      <p:sp>
        <p:nvSpPr>
          <p:cNvPr id="3" name="ZoneTexte 2">
            <a:extLst>
              <a:ext uri="{FF2B5EF4-FFF2-40B4-BE49-F238E27FC236}">
                <a16:creationId xmlns:a16="http://schemas.microsoft.com/office/drawing/2014/main" id="{20AC8D45-851D-6800-C39A-BDA0E4638A06}"/>
              </a:ext>
            </a:extLst>
          </p:cNvPr>
          <p:cNvSpPr txBox="1"/>
          <p:nvPr/>
        </p:nvSpPr>
        <p:spPr>
          <a:xfrm>
            <a:off x="0" y="1407600"/>
            <a:ext cx="10692000" cy="562032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2000" b="1" i="1" u="sng" strike="noStrike" kern="1200" cap="none">
                <a:ln>
                  <a:noFill/>
                </a:ln>
                <a:highlight>
                  <a:scrgbClr r="0" g="0" b="0">
                    <a:alpha val="0"/>
                  </a:scrgbClr>
                </a:highlight>
                <a:uFillTx/>
                <a:latin typeface="Liberation Sans" pitchFamily="18"/>
                <a:ea typeface="Microsoft YaHei" pitchFamily="2"/>
                <a:cs typeface="Lucida Sans" pitchFamily="2"/>
              </a:rPr>
              <a:t>Exemple n°2 - affectation avec reste à réaliser </a:t>
            </a: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CFU N   (Etat B2)                                                                                                                                                                                                                                                                                                                                                                                                                                                                                                                                                                                                                                                                                                                                                                                                                                                                                                                                                                                                                                                                                                                                                                                                                                                                                                                                                                                                                                                                                                                  </a:t>
            </a:r>
          </a:p>
          <a:p>
            <a:pPr marL="0" marR="0" lvl="0" indent="0" rtl="0" hangingPunct="0">
              <a:lnSpc>
                <a:spcPct val="100000"/>
              </a:lnSpc>
              <a:spcBef>
                <a:spcPts val="0"/>
              </a:spcBef>
              <a:spcAft>
                <a:spcPts val="0"/>
              </a:spcAft>
              <a:buNone/>
              <a:tabLst/>
            </a:pPr>
            <a:endParaRPr lang="fr-FR" sz="2000" b="0" i="0" u="none" strike="noStrike" kern="1200" cap="none">
              <a:ln>
                <a:noFill/>
              </a:ln>
              <a:highlight>
                <a:scrgbClr r="0" g="0" b="0">
                  <a:alpha val="0"/>
                </a:scrgbClr>
              </a:highlight>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Restes à réaliser N en section d’investissement</a:t>
            </a:r>
          </a:p>
        </p:txBody>
      </p:sp>
      <p:graphicFrame>
        <p:nvGraphicFramePr>
          <p:cNvPr id="4" name="Tableau 3">
            <a:extLst>
              <a:ext uri="{FF2B5EF4-FFF2-40B4-BE49-F238E27FC236}">
                <a16:creationId xmlns:a16="http://schemas.microsoft.com/office/drawing/2014/main" id="{7B3CBFD9-D8FF-D197-8856-8243F2666B14}"/>
              </a:ext>
            </a:extLst>
          </p:cNvPr>
          <p:cNvGraphicFramePr>
            <a:graphicFrameLocks noGrp="1"/>
          </p:cNvGraphicFramePr>
          <p:nvPr/>
        </p:nvGraphicFramePr>
        <p:xfrm>
          <a:off x="4512240" y="5442479"/>
          <a:ext cx="2835000" cy="1439280"/>
        </p:xfrm>
        <a:graphic>
          <a:graphicData uri="http://schemas.openxmlformats.org/drawingml/2006/table">
            <a:tbl>
              <a:tblPr firstRow="1" bandRow="1">
                <a:tableStyleId>{055DD7F8-214B-4033-B283-4771605E1150}</a:tableStyleId>
              </a:tblPr>
              <a:tblGrid>
                <a:gridCol w="1488239">
                  <a:extLst>
                    <a:ext uri="{9D8B030D-6E8A-4147-A177-3AD203B41FA5}">
                      <a16:colId xmlns:a16="http://schemas.microsoft.com/office/drawing/2014/main" val="4135863657"/>
                    </a:ext>
                  </a:extLst>
                </a:gridCol>
                <a:gridCol w="1347120">
                  <a:extLst>
                    <a:ext uri="{9D8B030D-6E8A-4147-A177-3AD203B41FA5}">
                      <a16:colId xmlns:a16="http://schemas.microsoft.com/office/drawing/2014/main" val="1247310418"/>
                    </a:ext>
                  </a:extLst>
                </a:gridCol>
              </a:tblGrid>
              <a:tr h="71964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Dépenses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1 500</a:t>
                      </a:r>
                    </a:p>
                  </a:txBody>
                  <a:tcPr/>
                </a:tc>
                <a:extLst>
                  <a:ext uri="{0D108BD9-81ED-4DB2-BD59-A6C34878D82A}">
                    <a16:rowId xmlns:a16="http://schemas.microsoft.com/office/drawing/2014/main" val="2936551627"/>
                  </a:ext>
                </a:extLst>
              </a:tr>
              <a:tr h="72000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Recettes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1000</a:t>
                      </a:r>
                    </a:p>
                  </a:txBody>
                  <a:tcPr/>
                </a:tc>
                <a:extLst>
                  <a:ext uri="{0D108BD9-81ED-4DB2-BD59-A6C34878D82A}">
                    <a16:rowId xmlns:a16="http://schemas.microsoft.com/office/drawing/2014/main" val="267069302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FC018A-6BD1-2F51-ED87-B870EAB4E3FD}"/>
              </a:ext>
            </a:extLst>
          </p:cNvPr>
          <p:cNvSpPr txBox="1">
            <a:spLocks noGrp="1"/>
          </p:cNvSpPr>
          <p:nvPr>
            <p:ph type="title" idx="4294967295"/>
          </p:nvPr>
        </p:nvSpPr>
        <p:spPr>
          <a:xfrm>
            <a:off x="597960" y="267840"/>
            <a:ext cx="9622440" cy="1262160"/>
          </a:xfrm>
        </p:spPr>
        <p:txBody>
          <a:bodyPr vert="horz"/>
          <a:lstStyle/>
          <a:p>
            <a:pPr lvl="0" rtl="0"/>
            <a:r>
              <a:rPr lang="fr-FR" sz="2800" b="1" u="sng">
                <a:latin typeface="Liberation Serif" pitchFamily="18"/>
              </a:rPr>
              <a:t>II / Les étapes de l’affectation des résultats </a:t>
            </a:r>
            <a:br>
              <a:rPr lang="fr-FR" sz="2800" b="1" u="sng">
                <a:latin typeface="Liberation Serif" pitchFamily="18"/>
              </a:rPr>
            </a:br>
            <a:endParaRPr lang="fr-FR" sz="2800" b="1" u="sng">
              <a:latin typeface="Liberation Serif" pitchFamily="18"/>
            </a:endParaRPr>
          </a:p>
        </p:txBody>
      </p:sp>
      <p:sp>
        <p:nvSpPr>
          <p:cNvPr id="3" name="ZoneTexte 2">
            <a:extLst>
              <a:ext uri="{FF2B5EF4-FFF2-40B4-BE49-F238E27FC236}">
                <a16:creationId xmlns:a16="http://schemas.microsoft.com/office/drawing/2014/main" id="{FED6BEFF-E1D7-AB1E-BD3D-24200D120653}"/>
              </a:ext>
            </a:extLst>
          </p:cNvPr>
          <p:cNvSpPr txBox="1"/>
          <p:nvPr/>
        </p:nvSpPr>
        <p:spPr>
          <a:xfrm>
            <a:off x="25920" y="1530000"/>
            <a:ext cx="10692000" cy="543672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r>
              <a:rPr lang="fr-FR" sz="2000" b="1" i="1" u="sng" strike="noStrike" kern="1200" cap="none">
                <a:ln>
                  <a:noFill/>
                </a:ln>
                <a:highlight>
                  <a:scrgbClr r="0" g="0" b="0">
                    <a:alpha val="0"/>
                  </a:scrgbClr>
                </a:highlight>
                <a:uFillTx/>
                <a:latin typeface="Liberation Sans" pitchFamily="18"/>
                <a:ea typeface="Microsoft YaHei" pitchFamily="2"/>
                <a:cs typeface="Lucida Sans" pitchFamily="2"/>
              </a:rPr>
              <a:t>Exemple n°2 - affectation avec reste à réaliser </a:t>
            </a: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a:t>
            </a:r>
          </a:p>
          <a:p>
            <a:pPr marL="0" marR="0" lvl="0" indent="0" rtl="0" hangingPunct="0">
              <a:lnSpc>
                <a:spcPct val="100000"/>
              </a:lnSpc>
              <a:spcBef>
                <a:spcPts val="0"/>
              </a:spcBef>
              <a:spcAft>
                <a:spcPts val="0"/>
              </a:spcAft>
              <a:buNone/>
              <a:tabLst/>
            </a:pPr>
            <a:r>
              <a:rPr lang="fr-FR" sz="2000" b="0" i="0" u="none" strike="noStrike" kern="1200" cap="none">
                <a:ln>
                  <a:noFill/>
                </a:ln>
                <a:highlight>
                  <a:scrgbClr r="0" g="0" b="0">
                    <a:alpha val="0"/>
                  </a:scrgbClr>
                </a:highlight>
                <a:latin typeface="Liberation Sans" pitchFamily="18"/>
                <a:ea typeface="Microsoft YaHei" pitchFamily="2"/>
                <a:cs typeface="Lucida Sans" pitchFamily="2"/>
              </a:rPr>
              <a:t>										Budget N+1</a:t>
            </a:r>
          </a:p>
        </p:txBody>
      </p:sp>
      <p:graphicFrame>
        <p:nvGraphicFramePr>
          <p:cNvPr id="4" name="Tableau 3">
            <a:extLst>
              <a:ext uri="{FF2B5EF4-FFF2-40B4-BE49-F238E27FC236}">
                <a16:creationId xmlns:a16="http://schemas.microsoft.com/office/drawing/2014/main" id="{CB3ECDE1-D96E-75DD-A434-730B65C6DAC2}"/>
              </a:ext>
            </a:extLst>
          </p:cNvPr>
          <p:cNvGraphicFramePr>
            <a:graphicFrameLocks noGrp="1"/>
          </p:cNvGraphicFramePr>
          <p:nvPr/>
        </p:nvGraphicFramePr>
        <p:xfrm>
          <a:off x="1429919" y="5363640"/>
          <a:ext cx="8348760" cy="1817280"/>
        </p:xfrm>
        <a:graphic>
          <a:graphicData uri="http://schemas.openxmlformats.org/drawingml/2006/table">
            <a:tbl>
              <a:tblPr firstRow="1" bandRow="1">
                <a:tableStyleId>{055DD7F8-214B-4033-B283-4771605E1150}</a:tableStyleId>
              </a:tblPr>
              <a:tblGrid>
                <a:gridCol w="2344320">
                  <a:extLst>
                    <a:ext uri="{9D8B030D-6E8A-4147-A177-3AD203B41FA5}">
                      <a16:colId xmlns:a16="http://schemas.microsoft.com/office/drawing/2014/main" val="2684068956"/>
                    </a:ext>
                  </a:extLst>
                </a:gridCol>
                <a:gridCol w="2588040">
                  <a:extLst>
                    <a:ext uri="{9D8B030D-6E8A-4147-A177-3AD203B41FA5}">
                      <a16:colId xmlns:a16="http://schemas.microsoft.com/office/drawing/2014/main" val="2981869924"/>
                    </a:ext>
                  </a:extLst>
                </a:gridCol>
                <a:gridCol w="3416760">
                  <a:extLst>
                    <a:ext uri="{9D8B030D-6E8A-4147-A177-3AD203B41FA5}">
                      <a16:colId xmlns:a16="http://schemas.microsoft.com/office/drawing/2014/main" val="804322201"/>
                    </a:ext>
                  </a:extLst>
                </a:gridCol>
              </a:tblGrid>
              <a:tr h="290520">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DEPENSES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RECETTES</a:t>
                      </a:r>
                    </a:p>
                  </a:txBody>
                  <a:tcPr/>
                </a:tc>
                <a:extLst>
                  <a:ext uri="{0D108BD9-81ED-4DB2-BD59-A6C34878D82A}">
                    <a16:rowId xmlns:a16="http://schemas.microsoft.com/office/drawing/2014/main" val="997494438"/>
                  </a:ext>
                </a:extLst>
              </a:tr>
              <a:tr h="60588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FONCTIONNEMENT</a:t>
                      </a: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002 :  139 747,90€</a:t>
                      </a:r>
                    </a:p>
                    <a:p>
                      <a:pPr marL="0" marR="0" lvl="0" indent="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txBody>
                  <a:tcPr/>
                </a:tc>
                <a:extLst>
                  <a:ext uri="{0D108BD9-81ED-4DB2-BD59-A6C34878D82A}">
                    <a16:rowId xmlns:a16="http://schemas.microsoft.com/office/drawing/2014/main" val="2271656807"/>
                  </a:ext>
                </a:extLst>
              </a:tr>
              <a:tr h="60588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INVESTISSEMENT</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001 :  -4  039,76</a:t>
                      </a:r>
                    </a:p>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 intégration RAR dans  BP</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1068 : 4 539,76 €</a:t>
                      </a:r>
                    </a:p>
                  </a:txBody>
                  <a:tcPr/>
                </a:tc>
                <a:extLst>
                  <a:ext uri="{0D108BD9-81ED-4DB2-BD59-A6C34878D82A}">
                    <a16:rowId xmlns:a16="http://schemas.microsoft.com/office/drawing/2014/main" val="145647206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4DD483C-925E-F310-0129-80D116744E2B}"/>
              </a:ext>
            </a:extLst>
          </p:cNvPr>
          <p:cNvSpPr txBox="1"/>
          <p:nvPr/>
        </p:nvSpPr>
        <p:spPr>
          <a:xfrm>
            <a:off x="428400" y="3507479"/>
            <a:ext cx="9180000" cy="108108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3200" b="1" i="0" u="none" strike="noStrike" kern="1200" cap="none">
                <a:ln>
                  <a:noFill/>
                </a:ln>
                <a:latin typeface="Marianne" pitchFamily="50"/>
                <a:ea typeface="Microsoft YaHei" pitchFamily="2"/>
                <a:cs typeface="Lucida Sans" pitchFamily="2"/>
              </a:rPr>
              <a:t>L’ÉLABORATION DU BUDGET</a:t>
            </a:r>
          </a:p>
          <a:p>
            <a:pPr marL="0" marR="0" lvl="0" indent="0" algn="ctr" rtl="0" hangingPunct="0">
              <a:lnSpc>
                <a:spcPct val="100000"/>
              </a:lnSpc>
              <a:spcBef>
                <a:spcPts val="0"/>
              </a:spcBef>
              <a:spcAft>
                <a:spcPts val="0"/>
              </a:spcAft>
              <a:buNone/>
              <a:tabLst/>
            </a:pPr>
            <a:r>
              <a:rPr lang="fr-FR" sz="3200" b="1" i="1" u="none" strike="noStrike" kern="1200" cap="none">
                <a:ln>
                  <a:noFill/>
                </a:ln>
                <a:latin typeface="Marianne" pitchFamily="50"/>
                <a:ea typeface="Microsoft YaHei" pitchFamily="2"/>
                <a:cs typeface="Lucida Sans" pitchFamily="2"/>
              </a:rPr>
              <a:t>Focus sur les difficultés récurrentes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73900BB-1636-DE81-493B-3B550A7DCCCF}"/>
              </a:ext>
            </a:extLst>
          </p:cNvPr>
          <p:cNvSpPr txBox="1"/>
          <p:nvPr/>
        </p:nvSpPr>
        <p:spPr>
          <a:xfrm>
            <a:off x="244800" y="1536119"/>
            <a:ext cx="10526400" cy="602388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endParaRPr lang="fr-FR" sz="2800" b="1" i="1" u="sng" strike="noStrike" kern="1200" cap="none">
              <a:ln>
                <a:noFill/>
              </a:ln>
              <a:uFillTx/>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endParaRPr lang="fr-FR" sz="3200" b="1" i="0" u="none" strike="noStrike" kern="1200" cap="none">
              <a:ln>
                <a:noFill/>
              </a:ln>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r>
              <a:rPr lang="fr-FR" sz="3200" b="1" i="0" u="none" strike="noStrike" kern="1200" cap="none">
                <a:ln>
                  <a:noFill/>
                </a:ln>
                <a:latin typeface="Liberation Serif" pitchFamily="18"/>
                <a:ea typeface="MarianneBold" pitchFamily="2"/>
                <a:cs typeface="MarianneBold" pitchFamily="2"/>
              </a:rPr>
              <a:t> Le chapitre 73</a:t>
            </a:r>
          </a:p>
          <a:p>
            <a:pPr marL="0" marR="0" lvl="0" indent="0" rtl="0" hangingPunct="0">
              <a:lnSpc>
                <a:spcPct val="100000"/>
              </a:lnSpc>
              <a:spcBef>
                <a:spcPts val="0"/>
              </a:spcBef>
              <a:spcAft>
                <a:spcPts val="0"/>
              </a:spcAft>
              <a:buNone/>
              <a:tabLst/>
            </a:pPr>
            <a:r>
              <a:rPr lang="fr-FR" sz="1000" b="0" i="0" u="none" strike="noStrike" kern="1200" cap="none">
                <a:ln>
                  <a:noFill/>
                </a:ln>
                <a:latin typeface="Liberation Serif" pitchFamily="18"/>
                <a:ea typeface="OpenSymbol" pitchFamily="2"/>
                <a:cs typeface="OpenSymbol" pitchFamily="2"/>
              </a:rPr>
              <a:t> </a:t>
            </a:r>
            <a:r>
              <a:rPr lang="fr-FR" sz="2200" b="0" i="0" u="none" strike="noStrike" kern="1200" cap="none">
                <a:ln>
                  <a:noFill/>
                </a:ln>
                <a:latin typeface="Liberation Serif" pitchFamily="18"/>
                <a:ea typeface="MarianneRegular" pitchFamily="2"/>
                <a:cs typeface="MarianneRegular" pitchFamily="2"/>
              </a:rPr>
              <a:t>La fiscalité : Les recettes doivent être prévues en fonction de l’état 1259 (à télécharger sur le PIGP)</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erif" pitchFamily="18"/>
              <a:ea typeface="MarianneRegular" pitchFamily="2"/>
              <a:cs typeface="MarianneRegular" pitchFamily="2"/>
            </a:endParaRP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Il faut aussi prévoir les </a:t>
            </a:r>
            <a:r>
              <a:rPr lang="fr-FR" sz="2200" b="1" i="0" u="none" strike="noStrike" kern="1200" cap="none">
                <a:ln>
                  <a:noFill/>
                </a:ln>
                <a:latin typeface="Liberation Serif" pitchFamily="18"/>
                <a:ea typeface="MarianneRegular" pitchFamily="2"/>
                <a:cs typeface="MarianneRegular" pitchFamily="2"/>
              </a:rPr>
              <a:t>dépenses du compte 739x</a:t>
            </a:r>
            <a:r>
              <a:rPr lang="fr-FR" sz="2200" b="0" i="0" u="none" strike="noStrike" kern="1200" cap="none">
                <a:ln>
                  <a:noFill/>
                </a:ln>
                <a:latin typeface="Liberation Serif" pitchFamily="18"/>
                <a:ea typeface="MarianneRegular" pitchFamily="2"/>
                <a:cs typeface="MarianneRegular" pitchFamily="2"/>
              </a:rPr>
              <a:t>. ( FNGIR le cas échéant,…)</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 </a:t>
            </a:r>
            <a:r>
              <a:rPr lang="fr-FR" sz="2200" b="0" i="0" u="sng" strike="noStrike" kern="1200" cap="none">
                <a:ln>
                  <a:noFill/>
                </a:ln>
                <a:uFillTx/>
                <a:latin typeface="Liberation Serif" pitchFamily="18"/>
                <a:ea typeface="MarianneRegular" pitchFamily="2"/>
                <a:cs typeface="MarianneRegular" pitchFamily="2"/>
              </a:rPr>
              <a:t>chapitre 014 à abonder suffisamment en dépenses de fonctionnement</a:t>
            </a:r>
          </a:p>
          <a:p>
            <a:pPr marL="0" marR="0" lvl="0" indent="0" rtl="0" hangingPunct="0">
              <a:lnSpc>
                <a:spcPct val="100000"/>
              </a:lnSpc>
              <a:spcBef>
                <a:spcPts val="0"/>
              </a:spcBef>
              <a:spcAft>
                <a:spcPts val="0"/>
              </a:spcAft>
              <a:buNone/>
              <a:tabLst/>
            </a:pPr>
            <a:endParaRPr lang="fr-FR" sz="1800" b="0" i="0" u="sng" strike="noStrike" kern="1200" cap="none">
              <a:ln>
                <a:noFill/>
              </a:ln>
              <a:uFillTx/>
              <a:latin typeface="Liberation Serif" pitchFamily="18"/>
              <a:ea typeface="MarianneRegular" pitchFamily="2"/>
              <a:cs typeface="MarianneRegular" pitchFamily="2"/>
            </a:endParaRP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D’une manière générale, il convient de télécharger systématiquement les états concernant la fiscalité, même si sur le moment, ils ne vous semblent pas utiles</a:t>
            </a:r>
          </a:p>
          <a:p>
            <a:pPr marL="0" marR="0" lvl="0" indent="0" rtl="0" hangingPunct="0">
              <a:lnSpc>
                <a:spcPct val="100000"/>
              </a:lnSpc>
              <a:spcBef>
                <a:spcPts val="0"/>
              </a:spcBef>
              <a:spcAft>
                <a:spcPts val="0"/>
              </a:spcAft>
              <a:buNone/>
              <a:tabLst/>
            </a:pPr>
            <a:r>
              <a:rPr lang="fr-FR" sz="1800" b="0" i="0" u="none" strike="noStrike" kern="1200" cap="none">
                <a:ln>
                  <a:noFill/>
                </a:ln>
                <a:solidFill>
                  <a:srgbClr val="C9211E"/>
                </a:solidFill>
                <a:latin typeface="Liberation Serif" pitchFamily="18"/>
                <a:ea typeface="MarianneBold" pitchFamily="2"/>
                <a:cs typeface="MarianneBold" pitchFamily="2"/>
              </a:rPr>
              <a:t>application FISCALITE DIRECTE LOCALE (Téléchargement) Sur l'espace de transfert, les nouveaux fichiers mis à disposition sont accessibles via l'onglet Transfert &gt; Retrait des nouveaux fichiers.</a:t>
            </a:r>
          </a:p>
          <a:p>
            <a:pPr marL="0" marR="0" lvl="0" indent="0" rtl="0" hangingPunct="0">
              <a:lnSpc>
                <a:spcPct val="100000"/>
              </a:lnSpc>
              <a:spcBef>
                <a:spcPts val="0"/>
              </a:spcBef>
              <a:spcAft>
                <a:spcPts val="0"/>
              </a:spcAft>
              <a:buNone/>
              <a:tabLst/>
            </a:pPr>
            <a:endParaRPr lang="fr-FR" sz="1500" b="0" i="0" u="none" strike="noStrike" kern="1200" cap="none">
              <a:ln>
                <a:noFill/>
              </a:ln>
              <a:solidFill>
                <a:srgbClr val="C9211E"/>
              </a:solidFill>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ATTENTION = en M57, le </a:t>
            </a:r>
            <a:r>
              <a:rPr lang="fr-FR" sz="2200" b="1" i="0" u="none" strike="noStrike" kern="1200" cap="none">
                <a:ln>
                  <a:noFill/>
                </a:ln>
                <a:latin typeface="Liberation Serif" pitchFamily="18"/>
                <a:ea typeface="MarianneBold" pitchFamily="2"/>
                <a:cs typeface="MarianneBold" pitchFamily="2"/>
              </a:rPr>
              <a:t>731 est un chapitre</a:t>
            </a:r>
          </a:p>
        </p:txBody>
      </p:sp>
      <p:sp>
        <p:nvSpPr>
          <p:cNvPr id="3" name="ZoneTexte 2">
            <a:extLst>
              <a:ext uri="{FF2B5EF4-FFF2-40B4-BE49-F238E27FC236}">
                <a16:creationId xmlns:a16="http://schemas.microsoft.com/office/drawing/2014/main" id="{75DA99B5-1B7B-0A13-1683-1D0DCB21EC7A}"/>
              </a:ext>
            </a:extLst>
          </p:cNvPr>
          <p:cNvSpPr txBox="1"/>
          <p:nvPr/>
        </p:nvSpPr>
        <p:spPr>
          <a:xfrm>
            <a:off x="795600" y="549000"/>
            <a:ext cx="8506800" cy="131436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2800" b="1" i="0" u="sng" strike="noStrike" kern="1200" cap="none">
                <a:ln>
                  <a:noFill/>
                </a:ln>
                <a:uFillTx/>
                <a:latin typeface="Liberation Serif" pitchFamily="18"/>
                <a:ea typeface="MarianneBold" pitchFamily="2"/>
                <a:cs typeface="MarianneBold" pitchFamily="2"/>
              </a:rPr>
              <a:t>I/ Les produits attendus</a:t>
            </a:r>
          </a:p>
          <a:p>
            <a:pPr marL="0" marR="0" lvl="0" indent="0" algn="ctr" rtl="0" hangingPunct="0">
              <a:lnSpc>
                <a:spcPct val="100000"/>
              </a:lnSpc>
              <a:spcBef>
                <a:spcPts val="0"/>
              </a:spcBef>
              <a:spcAft>
                <a:spcPts val="0"/>
              </a:spcAft>
              <a:buNone/>
              <a:tabLst/>
            </a:pPr>
            <a:r>
              <a:rPr lang="fr-FR" sz="2200" b="1" i="1" u="none" strike="noStrike" kern="1200" cap="none">
                <a:ln>
                  <a:noFill/>
                </a:ln>
                <a:latin typeface="Liberation Sans" pitchFamily="18"/>
                <a:ea typeface="MarianneBold" pitchFamily="2"/>
                <a:cs typeface="MarianneBold" pitchFamily="2"/>
              </a:rPr>
              <a:t>Recettes fiscales et dotations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2FE4765-3204-4BCC-1325-A1FB1BDF2AC4}"/>
              </a:ext>
            </a:extLst>
          </p:cNvPr>
          <p:cNvSpPr txBox="1"/>
          <p:nvPr/>
        </p:nvSpPr>
        <p:spPr>
          <a:xfrm>
            <a:off x="122400" y="466920"/>
            <a:ext cx="10342800" cy="6373799"/>
          </a:xfrm>
          <a:prstGeom prst="rect">
            <a:avLst/>
          </a:prstGeom>
          <a:noFill/>
          <a:ln>
            <a:noFill/>
          </a:ln>
        </p:spPr>
        <p:txBody>
          <a:bodyPr vert="horz" wrap="none" lIns="90000" tIns="45000" rIns="90000" bIns="45000" anchorCtr="0" compatLnSpc="0"/>
          <a:lstStyle/>
          <a:p>
            <a:pPr marL="0" marR="0" lvl="0" indent="0" rtl="0" hangingPunct="0">
              <a:lnSpc>
                <a:spcPct val="100000"/>
              </a:lnSpc>
              <a:spcBef>
                <a:spcPts val="0"/>
              </a:spcBef>
              <a:spcAft>
                <a:spcPts val="0"/>
              </a:spcAft>
              <a:buNone/>
              <a:tabLst/>
            </a:pPr>
            <a:endParaRPr lang="fr-FR" sz="3200" b="1" i="0" u="none" strike="noStrike" kern="1200" cap="none">
              <a:ln>
                <a:noFill/>
              </a:ln>
              <a:latin typeface="Liberation Sans" pitchFamily="18"/>
              <a:ea typeface="MarianneBold" pitchFamily="2"/>
              <a:cs typeface="MarianneBold" pitchFamily="2"/>
            </a:endParaRPr>
          </a:p>
          <a:p>
            <a:pPr marL="0" marR="0" lvl="0" indent="0" rtl="0" hangingPunct="0">
              <a:lnSpc>
                <a:spcPct val="100000"/>
              </a:lnSpc>
              <a:spcBef>
                <a:spcPts val="0"/>
              </a:spcBef>
              <a:spcAft>
                <a:spcPts val="0"/>
              </a:spcAft>
              <a:buNone/>
              <a:tabLst/>
            </a:pPr>
            <a:endParaRPr lang="fr-FR" sz="3200" b="1" i="0" u="none" strike="noStrike" kern="1200" cap="none">
              <a:ln>
                <a:noFill/>
              </a:ln>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endParaRPr lang="fr-FR" sz="3200" b="1" i="0" u="none" strike="noStrike" kern="1200" cap="none">
              <a:ln>
                <a:noFill/>
              </a:ln>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r>
              <a:rPr lang="fr-FR" sz="3200" b="1" i="0" u="none" strike="noStrike" kern="1200" cap="none">
                <a:ln>
                  <a:noFill/>
                </a:ln>
                <a:latin typeface="Liberation Serif" pitchFamily="18"/>
                <a:ea typeface="MarianneBold" pitchFamily="2"/>
                <a:cs typeface="MarianneBold" pitchFamily="2"/>
              </a:rPr>
              <a:t>Les chapitres 73 et 74</a:t>
            </a:r>
          </a:p>
          <a:p>
            <a:pPr marL="0" marR="0" lvl="0" indent="0" rtl="0" hangingPunct="0">
              <a:lnSpc>
                <a:spcPct val="100000"/>
              </a:lnSpc>
              <a:spcBef>
                <a:spcPts val="0"/>
              </a:spcBef>
              <a:spcAft>
                <a:spcPts val="0"/>
              </a:spcAft>
              <a:buNone/>
              <a:tabLst/>
            </a:pPr>
            <a:endParaRPr lang="fr-FR" sz="1300" b="1" i="0" u="none" strike="noStrike" kern="1200" cap="none">
              <a:ln>
                <a:noFill/>
              </a:ln>
              <a:latin typeface="Liberation Serif" pitchFamily="18"/>
              <a:ea typeface="MarianneBold" pitchFamily="2"/>
              <a:cs typeface="MarianneBold" pitchFamily="2"/>
            </a:endParaRPr>
          </a:p>
          <a:p>
            <a:pPr marL="0" marR="0" lvl="0" indent="0" rtl="0" hangingPunct="0">
              <a:lnSpc>
                <a:spcPct val="100000"/>
              </a:lnSpc>
              <a:spcBef>
                <a:spcPts val="0"/>
              </a:spcBef>
              <a:spcAft>
                <a:spcPts val="0"/>
              </a:spcAft>
              <a:buNone/>
              <a:tabLst/>
            </a:pPr>
            <a:r>
              <a:rPr lang="fr-FR" sz="2000" b="1" i="0" u="none" strike="noStrike" kern="1200" cap="none">
                <a:ln>
                  <a:noFill/>
                </a:ln>
                <a:latin typeface="Liberation Serif" pitchFamily="18"/>
                <a:ea typeface="MarianneRegular" pitchFamily="2"/>
                <a:cs typeface="MarianneRegular" pitchFamily="2"/>
              </a:rPr>
              <a:t> Votre état EDET est LA pièce justificative indispensable</a:t>
            </a:r>
            <a:r>
              <a:rPr lang="fr-FR" sz="1800" b="0" i="0" u="none" strike="noStrike" kern="1200" cap="none">
                <a:ln>
                  <a:noFill/>
                </a:ln>
                <a:latin typeface="Liberation Serif" pitchFamily="18"/>
                <a:ea typeface="MarianneRegular" pitchFamily="2"/>
                <a:cs typeface="MarianneRegular" pitchFamily="2"/>
              </a:rPr>
              <a:t> pour la comptabilisation de la fiscalité.</a:t>
            </a:r>
          </a:p>
          <a:p>
            <a:pPr marL="0" marR="0" lvl="0" indent="0" rtl="0" hangingPunct="0">
              <a:lnSpc>
                <a:spcPct val="100000"/>
              </a:lnSpc>
              <a:spcBef>
                <a:spcPts val="0"/>
              </a:spcBef>
              <a:spcAft>
                <a:spcPts val="0"/>
              </a:spcAft>
              <a:buNone/>
              <a:tabLst/>
            </a:pPr>
            <a:r>
              <a:rPr lang="fr-FR" sz="1800" b="0" i="0" u="none" strike="noStrike" kern="1200" cap="none">
                <a:ln>
                  <a:noFill/>
                </a:ln>
                <a:latin typeface="Liberation Serif" pitchFamily="18"/>
                <a:ea typeface="MarianneRegular" pitchFamily="2"/>
                <a:cs typeface="MarianneRegular" pitchFamily="2"/>
              </a:rPr>
              <a:t>Les comptes à utiliser y sont précisés. En aucun cas, ces comptes ne doivent être utilisés par ailleurs. ( 739118, 7311x, 731x, 738x…)</a:t>
            </a:r>
          </a:p>
          <a:p>
            <a:pPr marL="0" marR="0" lvl="0" indent="0" rtl="0" hangingPunct="0">
              <a:lnSpc>
                <a:spcPct val="100000"/>
              </a:lnSpc>
              <a:spcBef>
                <a:spcPts val="0"/>
              </a:spcBef>
              <a:spcAft>
                <a:spcPts val="0"/>
              </a:spcAft>
              <a:buNone/>
              <a:tabLst/>
            </a:pPr>
            <a:r>
              <a:rPr lang="fr-FR" sz="1800" b="0" i="0" u="none" strike="noStrike" kern="1200" cap="none">
                <a:ln>
                  <a:noFill/>
                </a:ln>
                <a:latin typeface="Liberation Serif" pitchFamily="18"/>
                <a:ea typeface="MarianneRegular" pitchFamily="2"/>
                <a:cs typeface="MarianneRegular" pitchFamily="2"/>
              </a:rPr>
              <a:t>Les allocations compensatrices sont imputées aux 74833 et 74834 =&gt; elles suivent le 1259.</a:t>
            </a:r>
          </a:p>
          <a:p>
            <a:pPr marL="0" marR="0" lvl="0" indent="0" rtl="0" hangingPunct="0">
              <a:lnSpc>
                <a:spcPct val="100000"/>
              </a:lnSpc>
              <a:spcBef>
                <a:spcPts val="0"/>
              </a:spcBef>
              <a:spcAft>
                <a:spcPts val="0"/>
              </a:spcAft>
              <a:buNone/>
              <a:tabLst/>
            </a:pPr>
            <a:r>
              <a:rPr lang="fr-FR" sz="1800" b="0" i="0" u="none" strike="noStrike" kern="1200" cap="none">
                <a:ln>
                  <a:noFill/>
                </a:ln>
                <a:latin typeface="Liberation Serif" pitchFamily="18"/>
                <a:ea typeface="MarianneRegular" pitchFamily="2"/>
                <a:cs typeface="MarianneRegular" pitchFamily="2"/>
              </a:rPr>
              <a:t>En septembre, sur le PIGP vous disposez du détail.</a:t>
            </a:r>
          </a:p>
          <a:p>
            <a:pPr marL="0" marR="0" lvl="0" indent="0" rtl="0" hangingPunct="0">
              <a:lnSpc>
                <a:spcPct val="100000"/>
              </a:lnSpc>
              <a:spcBef>
                <a:spcPts val="0"/>
              </a:spcBef>
              <a:spcAft>
                <a:spcPts val="0"/>
              </a:spcAft>
              <a:buNone/>
              <a:tabLst/>
            </a:pPr>
            <a:r>
              <a:rPr lang="fr-FR" sz="1800" b="1" i="0" u="none" strike="noStrike" kern="1200" cap="none">
                <a:ln>
                  <a:noFill/>
                </a:ln>
                <a:solidFill>
                  <a:srgbClr val="C9211E"/>
                </a:solidFill>
                <a:latin typeface="Liberation Serif" pitchFamily="18"/>
                <a:ea typeface="MarianneRegular" pitchFamily="2"/>
                <a:cs typeface="MarianneRegular" pitchFamily="2"/>
              </a:rPr>
              <a:t>							Ajustez vos comptes 74833 et 74834 dès ce moment-là.</a:t>
            </a:r>
          </a:p>
          <a:p>
            <a:pPr marL="0" marR="0" lvl="0" indent="0" rtl="0" hangingPunct="0">
              <a:lnSpc>
                <a:spcPct val="100000"/>
              </a:lnSpc>
              <a:spcBef>
                <a:spcPts val="0"/>
              </a:spcBef>
              <a:spcAft>
                <a:spcPts val="0"/>
              </a:spcAft>
              <a:buNone/>
              <a:tabLst/>
            </a:pPr>
            <a:endParaRPr lang="fr-FR" sz="1800" b="1" i="0" u="none" strike="noStrike" kern="1200" cap="none">
              <a:ln>
                <a:noFill/>
              </a:ln>
              <a:solidFill>
                <a:srgbClr val="C9211E"/>
              </a:solidFill>
              <a:latin typeface="Liberation Serif" pitchFamily="18"/>
              <a:ea typeface="MarianneRegular" pitchFamily="2"/>
              <a:cs typeface="MarianneRegular" pitchFamily="2"/>
            </a:endParaRPr>
          </a:p>
          <a:p>
            <a:pPr marL="432000" marR="0" lvl="0" indent="-324000" algn="l" rtl="0" hangingPunct="0">
              <a:lnSpc>
                <a:spcPct val="100000"/>
              </a:lnSpc>
              <a:spcBef>
                <a:spcPts val="0"/>
              </a:spcBef>
              <a:spcAft>
                <a:spcPts val="1417"/>
              </a:spcAft>
              <a:buNone/>
              <a:tabLst/>
            </a:pPr>
            <a:r>
              <a:rPr lang="fr-FR" sz="1800" b="0" i="0" u="none" strike="noStrike" kern="1200" cap="none">
                <a:ln>
                  <a:noFill/>
                </a:ln>
                <a:solidFill>
                  <a:srgbClr val="000000"/>
                </a:solidFill>
                <a:latin typeface="Liberation Serif" pitchFamily="18"/>
                <a:ea typeface="MarianneRegular" pitchFamily="2"/>
                <a:cs typeface="MarianneRegular" pitchFamily="2"/>
              </a:rPr>
              <a:t>D</a:t>
            </a:r>
            <a:r>
              <a:rPr lang="fr-FR" sz="1800" b="0" i="0" u="none" strike="noStrike" kern="1200" cap="none">
                <a:ln>
                  <a:noFill/>
                </a:ln>
                <a:latin typeface="Liberation Serif" pitchFamily="18"/>
                <a:ea typeface="MarianneRegular" pitchFamily="2"/>
                <a:cs typeface="MarianneRegular" pitchFamily="2"/>
              </a:rPr>
              <a:t>e la bonne comptabilisation de vos ressources, notamment fiscales, dépendent des notions telles que le potentiel fiscal, l’effort fiscal, qui sont prises en compte par la préfecture pour le calcul des dotations.</a:t>
            </a:r>
          </a:p>
          <a:p>
            <a:pPr marL="432000" marR="0" lvl="0" indent="-324000" algn="l" rtl="0" hangingPunct="0">
              <a:lnSpc>
                <a:spcPct val="100000"/>
              </a:lnSpc>
              <a:spcBef>
                <a:spcPts val="0"/>
              </a:spcBef>
              <a:spcAft>
                <a:spcPts val="1417"/>
              </a:spcAft>
              <a:buNone/>
              <a:tabLst/>
            </a:pPr>
            <a:r>
              <a:rPr lang="fr-FR" sz="1800" b="0" i="0" u="none" strike="noStrike" kern="1200" cap="none">
                <a:ln>
                  <a:noFill/>
                </a:ln>
                <a:latin typeface="Liberation Serif" pitchFamily="18"/>
                <a:ea typeface="MarianneRegular" pitchFamily="2"/>
                <a:cs typeface="MarianneRegular" pitchFamily="2"/>
              </a:rPr>
              <a:t>Vous recevez des notifications pour vos diverses recettes, elles servent de PJ aux titres d’encaissement pour  :</a:t>
            </a:r>
          </a:p>
          <a:p>
            <a:pPr marL="432000" marR="0" lvl="0" indent="-324000" algn="l" rtl="0" hangingPunct="0">
              <a:lnSpc>
                <a:spcPct val="100000"/>
              </a:lnSpc>
              <a:spcBef>
                <a:spcPts val="0"/>
              </a:spcBef>
              <a:spcAft>
                <a:spcPts val="1417"/>
              </a:spcAft>
              <a:buNone/>
              <a:tabLst/>
            </a:pPr>
            <a:r>
              <a:rPr lang="fr-FR" sz="1800" b="0" i="0" u="none" strike="noStrike" kern="1200" cap="none">
                <a:ln>
                  <a:noFill/>
                </a:ln>
                <a:latin typeface="Liberation Serif" pitchFamily="18"/>
                <a:ea typeface="Times New Roman" pitchFamily="18"/>
                <a:cs typeface="Times New Roman" pitchFamily="18"/>
              </a:rPr>
              <a:t>→ la n</a:t>
            </a:r>
            <a:r>
              <a:rPr lang="fr-FR" sz="1800" b="0" i="0" u="none" strike="noStrike" kern="1200" cap="none">
                <a:ln>
                  <a:noFill/>
                </a:ln>
                <a:latin typeface="Liberation Serif" pitchFamily="18"/>
                <a:ea typeface="MarianneRegular" pitchFamily="2"/>
                <a:cs typeface="MarianneRegular" pitchFamily="2"/>
              </a:rPr>
              <a:t>otification du fonds départemental de péréquation de la taxe additionnelle aux droits de mutation (c/73224)</a:t>
            </a:r>
          </a:p>
          <a:p>
            <a:pPr marL="432000" marR="0" lvl="0" indent="-324000" algn="l" rtl="0" hangingPunct="0">
              <a:lnSpc>
                <a:spcPct val="100000"/>
              </a:lnSpc>
              <a:spcBef>
                <a:spcPts val="0"/>
              </a:spcBef>
              <a:spcAft>
                <a:spcPts val="1417"/>
              </a:spcAft>
              <a:buNone/>
              <a:tabLst/>
            </a:pPr>
            <a:r>
              <a:rPr lang="fr-FR" sz="1800" b="0" i="0" u="none" strike="noStrike" kern="1200" cap="none">
                <a:ln>
                  <a:noFill/>
                </a:ln>
                <a:latin typeface="Liberation Serif" pitchFamily="18"/>
                <a:ea typeface="Times New Roman" pitchFamily="18"/>
                <a:cs typeface="Times New Roman" pitchFamily="18"/>
              </a:rPr>
              <a:t>→ la n</a:t>
            </a:r>
            <a:r>
              <a:rPr lang="fr-FR" sz="1800" b="0" i="0" u="none" strike="noStrike" kern="1200" cap="none">
                <a:ln>
                  <a:noFill/>
                </a:ln>
                <a:latin typeface="Liberation Serif" pitchFamily="18"/>
                <a:ea typeface="MarianneRegular" pitchFamily="2"/>
                <a:cs typeface="MarianneRegular" pitchFamily="2"/>
              </a:rPr>
              <a:t>otification de la compensation pour la protection fonctionnelle des élus (c/74718)</a:t>
            </a:r>
          </a:p>
          <a:p>
            <a:pPr marL="432000" marR="0" lvl="0" indent="-324000" algn="l" rtl="0" hangingPunct="0">
              <a:lnSpc>
                <a:spcPct val="100000"/>
              </a:lnSpc>
              <a:spcBef>
                <a:spcPts val="0"/>
              </a:spcBef>
              <a:spcAft>
                <a:spcPts val="1417"/>
              </a:spcAft>
              <a:buNone/>
              <a:tabLst/>
            </a:pPr>
            <a:r>
              <a:rPr lang="fr-FR" sz="1800" b="0" i="0" u="none" strike="noStrike" kern="1200" cap="none">
                <a:ln>
                  <a:noFill/>
                </a:ln>
                <a:latin typeface="Liberation Serif" pitchFamily="18"/>
                <a:ea typeface="Times New Roman" pitchFamily="18"/>
                <a:cs typeface="Times New Roman" pitchFamily="18"/>
              </a:rPr>
              <a:t>→ la n</a:t>
            </a:r>
            <a:r>
              <a:rPr lang="fr-FR" sz="1800" b="0" i="0" u="none" strike="noStrike" kern="1200" cap="none">
                <a:ln>
                  <a:noFill/>
                </a:ln>
                <a:latin typeface="Liberation Serif" pitchFamily="18"/>
                <a:ea typeface="MarianneRegular" pitchFamily="2"/>
                <a:cs typeface="MarianneRegular" pitchFamily="2"/>
              </a:rPr>
              <a:t>otification de la dotation fonds départemental de péréquation de la taxe professionnelle (c/74832)</a:t>
            </a:r>
          </a:p>
        </p:txBody>
      </p:sp>
      <p:sp>
        <p:nvSpPr>
          <p:cNvPr id="3" name="ZoneTexte 2">
            <a:extLst>
              <a:ext uri="{FF2B5EF4-FFF2-40B4-BE49-F238E27FC236}">
                <a16:creationId xmlns:a16="http://schemas.microsoft.com/office/drawing/2014/main" id="{AED8B487-BFF6-9517-2030-10DD576B148C}"/>
              </a:ext>
            </a:extLst>
          </p:cNvPr>
          <p:cNvSpPr txBox="1"/>
          <p:nvPr/>
        </p:nvSpPr>
        <p:spPr>
          <a:xfrm>
            <a:off x="795600" y="548640"/>
            <a:ext cx="8506800" cy="131436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2800" b="1" i="0" u="sng" strike="noStrike" kern="1200" cap="none">
                <a:ln>
                  <a:noFill/>
                </a:ln>
                <a:uFillTx/>
                <a:latin typeface="Liberation Serif" pitchFamily="18"/>
                <a:ea typeface="MarianneBold" pitchFamily="2"/>
                <a:cs typeface="MarianneBold" pitchFamily="2"/>
              </a:rPr>
              <a:t>I/ Les produits attendus</a:t>
            </a:r>
          </a:p>
          <a:p>
            <a:pPr marL="0" marR="0" lvl="0" indent="0" algn="ctr" rtl="0" hangingPunct="0">
              <a:lnSpc>
                <a:spcPct val="100000"/>
              </a:lnSpc>
              <a:spcBef>
                <a:spcPts val="0"/>
              </a:spcBef>
              <a:spcAft>
                <a:spcPts val="0"/>
              </a:spcAft>
              <a:buNone/>
              <a:tabLst/>
            </a:pPr>
            <a:r>
              <a:rPr lang="fr-FR" sz="2200" b="1" i="1" u="none" strike="noStrike" kern="1200" cap="none">
                <a:ln>
                  <a:noFill/>
                </a:ln>
                <a:latin typeface="Liberation Sans" pitchFamily="18"/>
                <a:ea typeface="MarianneBold" pitchFamily="2"/>
                <a:cs typeface="MarianneBold" pitchFamily="2"/>
              </a:rPr>
              <a:t>Recettes fiscales et dotations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B69B81B-F50B-726E-1A22-A07D4BEA22BC}"/>
              </a:ext>
            </a:extLst>
          </p:cNvPr>
          <p:cNvSpPr txBox="1"/>
          <p:nvPr/>
        </p:nvSpPr>
        <p:spPr>
          <a:xfrm>
            <a:off x="1040399" y="2835720"/>
            <a:ext cx="8506800" cy="108108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3200" b="1" i="0" u="none" strike="noStrike" kern="1200" cap="none">
                <a:ln>
                  <a:noFill/>
                </a:ln>
                <a:latin typeface="Marianne" pitchFamily="50"/>
                <a:ea typeface="Microsoft YaHei" pitchFamily="2"/>
                <a:cs typeface="Lucida Sans" pitchFamily="2"/>
              </a:rPr>
              <a:t>LA STRUCTURE DU BUDGET</a:t>
            </a:r>
          </a:p>
          <a:p>
            <a:pPr marL="0" marR="0" lvl="0" indent="0" algn="ctr" rtl="0" hangingPunct="0">
              <a:lnSpc>
                <a:spcPct val="100000"/>
              </a:lnSpc>
              <a:spcBef>
                <a:spcPts val="0"/>
              </a:spcBef>
              <a:spcAft>
                <a:spcPts val="0"/>
              </a:spcAft>
              <a:buNone/>
              <a:tabLst/>
            </a:pPr>
            <a:r>
              <a:rPr lang="fr-FR" sz="3200" b="1" i="1" u="none" strike="noStrike" kern="1200" cap="none">
                <a:ln>
                  <a:noFill/>
                </a:ln>
                <a:latin typeface="Marianne" pitchFamily="50"/>
                <a:ea typeface="Microsoft YaHei" pitchFamily="2"/>
                <a:cs typeface="Lucida Sans" pitchFamily="2"/>
              </a:rPr>
              <a:t>Les grands principes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C495A40-3EAC-C495-4E35-B5AD9CE40E37}"/>
              </a:ext>
            </a:extLst>
          </p:cNvPr>
          <p:cNvSpPr txBox="1"/>
          <p:nvPr/>
        </p:nvSpPr>
        <p:spPr>
          <a:xfrm>
            <a:off x="-183600" y="428400"/>
            <a:ext cx="10692000" cy="883080"/>
          </a:xfrm>
          <a:prstGeom prst="rect">
            <a:avLst/>
          </a:prstGeom>
          <a:noFill/>
          <a:ln>
            <a:noFill/>
          </a:ln>
        </p:spPr>
        <p:txBody>
          <a:bodyPr vert="horz" wrap="none" lIns="90000" tIns="45000" rIns="90000" bIns="45000" anchorCtr="0" compatLnSpc="0"/>
          <a:lstStyle/>
          <a:p>
            <a:pPr marL="432000" marR="0" lvl="0" indent="-324000" algn="ctr" rtl="0" hangingPunct="0">
              <a:lnSpc>
                <a:spcPct val="100000"/>
              </a:lnSpc>
              <a:spcBef>
                <a:spcPts val="0"/>
              </a:spcBef>
              <a:spcAft>
                <a:spcPts val="1417"/>
              </a:spcAft>
              <a:buNone/>
              <a:tabLst/>
            </a:pPr>
            <a:r>
              <a:rPr lang="fr-FR" sz="2800" b="1" i="0" u="sng" strike="noStrike" kern="1200" cap="none">
                <a:ln>
                  <a:noFill/>
                </a:ln>
                <a:uFillTx/>
                <a:latin typeface="Liberation Serif" pitchFamily="18"/>
                <a:ea typeface="Microsoft YaHei" pitchFamily="2"/>
                <a:cs typeface="Lucida Sans" pitchFamily="2"/>
              </a:rPr>
              <a:t> II/ Virement de la section de fonctionnement à celle d’investissement</a:t>
            </a:r>
          </a:p>
        </p:txBody>
      </p:sp>
      <p:pic>
        <p:nvPicPr>
          <p:cNvPr id="3" name="">
            <a:extLst>
              <a:ext uri="{FF2B5EF4-FFF2-40B4-BE49-F238E27FC236}">
                <a16:creationId xmlns:a16="http://schemas.microsoft.com/office/drawing/2014/main" id="{4783F068-C132-067D-45BA-E0827C92D532}"/>
              </a:ext>
            </a:extLst>
          </p:cNvPr>
          <p:cNvPicPr>
            <a:picLocks noChangeAspect="1"/>
          </p:cNvPicPr>
          <p:nvPr/>
        </p:nvPicPr>
        <p:blipFill>
          <a:blip r:embed="rId3">
            <a:lum/>
            <a:alphaModFix/>
          </a:blip>
          <a:srcRect/>
          <a:stretch>
            <a:fillRect/>
          </a:stretch>
        </p:blipFill>
        <p:spPr>
          <a:xfrm>
            <a:off x="1548000" y="1348200"/>
            <a:ext cx="6346800" cy="578736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93F4FD3-8688-29D9-BE8A-4FF9495C1604}"/>
              </a:ext>
            </a:extLst>
          </p:cNvPr>
          <p:cNvSpPr txBox="1"/>
          <p:nvPr/>
        </p:nvSpPr>
        <p:spPr>
          <a:xfrm>
            <a:off x="-594000" y="524520"/>
            <a:ext cx="10692000" cy="883080"/>
          </a:xfrm>
          <a:prstGeom prst="rect">
            <a:avLst/>
          </a:prstGeom>
          <a:noFill/>
          <a:ln>
            <a:noFill/>
          </a:ln>
        </p:spPr>
        <p:txBody>
          <a:bodyPr vert="horz" wrap="none" lIns="90000" tIns="45000" rIns="90000" bIns="45000" anchorCtr="0" compatLnSpc="0"/>
          <a:lstStyle/>
          <a:p>
            <a:pPr marL="432000" marR="0" lvl="0" indent="-324000" algn="ctr" rtl="0" hangingPunct="0">
              <a:lnSpc>
                <a:spcPct val="100000"/>
              </a:lnSpc>
              <a:spcBef>
                <a:spcPts val="0"/>
              </a:spcBef>
              <a:spcAft>
                <a:spcPts val="1417"/>
              </a:spcAft>
              <a:buNone/>
              <a:tabLst/>
            </a:pPr>
            <a:r>
              <a:rPr lang="fr-FR" sz="2800" b="0" i="0" u="none" strike="noStrike" kern="1200" cap="none">
                <a:ln>
                  <a:noFill/>
                </a:ln>
                <a:latin typeface="Liberation Serif" pitchFamily="18"/>
                <a:ea typeface="Microsoft YaHei" pitchFamily="2"/>
                <a:cs typeface="Lucida Sans" pitchFamily="2"/>
              </a:rPr>
              <a:t>         </a:t>
            </a:r>
            <a:r>
              <a:rPr lang="fr-FR" sz="2800" b="1" i="0" u="sng" strike="noStrike" kern="1200" cap="none">
                <a:ln>
                  <a:noFill/>
                </a:ln>
                <a:uFillTx/>
                <a:latin typeface="Liberation Serif" pitchFamily="18"/>
                <a:ea typeface="Microsoft YaHei" pitchFamily="2"/>
                <a:cs typeface="Lucida Sans" pitchFamily="2"/>
              </a:rPr>
              <a:t>III/ Les prévisions des dépenses d’investissement</a:t>
            </a:r>
          </a:p>
        </p:txBody>
      </p:sp>
      <p:sp>
        <p:nvSpPr>
          <p:cNvPr id="3" name="ZoneTexte 2">
            <a:extLst>
              <a:ext uri="{FF2B5EF4-FFF2-40B4-BE49-F238E27FC236}">
                <a16:creationId xmlns:a16="http://schemas.microsoft.com/office/drawing/2014/main" id="{2E1ED711-B7D8-DD7D-2C18-C7949A5303BE}"/>
              </a:ext>
            </a:extLst>
          </p:cNvPr>
          <p:cNvSpPr txBox="1"/>
          <p:nvPr/>
        </p:nvSpPr>
        <p:spPr>
          <a:xfrm>
            <a:off x="122400" y="1530000"/>
            <a:ext cx="10342800" cy="5222880"/>
          </a:xfrm>
          <a:prstGeom prst="rect">
            <a:avLst/>
          </a:prstGeom>
          <a:noFill/>
          <a:ln>
            <a:noFill/>
          </a:ln>
        </p:spPr>
        <p:txBody>
          <a:bodyPr vert="horz" wrap="none" lIns="90000" tIns="45000" rIns="90000" bIns="45000" anchorCtr="0" compatLnSpc="0"/>
          <a:lstStyle/>
          <a:p>
            <a:pPr marL="432000" marR="0" lvl="0" indent="-324000" algn="l" rtl="0" hangingPunct="0">
              <a:lnSpc>
                <a:spcPct val="100000"/>
              </a:lnSpc>
              <a:spcBef>
                <a:spcPts val="0"/>
              </a:spcBef>
              <a:spcAft>
                <a:spcPts val="1417"/>
              </a:spcAft>
              <a:buBlip>
                <a:blip/>
              </a:buBlip>
              <a:tabLst/>
            </a:pPr>
            <a:r>
              <a:rPr lang="fr-FR" sz="2200" b="0" i="0" u="none" strike="noStrike" kern="1200" cap="none">
                <a:ln>
                  <a:noFill/>
                </a:ln>
                <a:latin typeface="Liberation Serif" pitchFamily="18"/>
                <a:ea typeface="Times New Roman" pitchFamily="18"/>
                <a:cs typeface="Times New Roman" pitchFamily="18"/>
              </a:rPr>
              <a:t>→ </a:t>
            </a:r>
            <a:r>
              <a:rPr lang="fr-FR" sz="2200" b="1" i="0" u="none" strike="noStrike" kern="1200" cap="none">
                <a:ln>
                  <a:noFill/>
                </a:ln>
                <a:latin typeface="Liberation Serif" pitchFamily="18"/>
                <a:ea typeface="Times New Roman" pitchFamily="18"/>
                <a:cs typeface="Times New Roman" pitchFamily="18"/>
              </a:rPr>
              <a:t>L’inscription du remboursement du capital</a:t>
            </a:r>
            <a:r>
              <a:rPr lang="fr-FR" sz="2200" b="0" i="0" u="none" strike="noStrike" kern="1200" cap="none">
                <a:ln>
                  <a:noFill/>
                </a:ln>
                <a:latin typeface="Liberation Serif" pitchFamily="18"/>
                <a:ea typeface="Times New Roman" pitchFamily="18"/>
                <a:cs typeface="Times New Roman" pitchFamily="18"/>
              </a:rPr>
              <a:t> de l’emprunt (compte 164x) et du remboursement des cautions (compte 165)</a:t>
            </a:r>
          </a:p>
          <a:p>
            <a:pPr marL="432000" marR="0" lvl="0" indent="-324000" algn="l" rtl="0" hangingPunct="0">
              <a:lnSpc>
                <a:spcPct val="100000"/>
              </a:lnSpc>
              <a:spcBef>
                <a:spcPts val="0"/>
              </a:spcBef>
              <a:spcAft>
                <a:spcPts val="1417"/>
              </a:spcAft>
              <a:buBlip>
                <a:blip/>
              </a:buBlip>
              <a:tabLst/>
            </a:pPr>
            <a:r>
              <a:rPr lang="fr-FR" sz="2200" b="0" i="0" u="none" strike="noStrike" kern="1200" cap="none">
                <a:ln>
                  <a:noFill/>
                </a:ln>
                <a:latin typeface="Liberation Serif" pitchFamily="18"/>
                <a:ea typeface="Times New Roman" pitchFamily="18"/>
                <a:cs typeface="Times New Roman" pitchFamily="18"/>
              </a:rPr>
              <a:t>→ </a:t>
            </a:r>
            <a:r>
              <a:rPr lang="fr-FR" sz="2200" b="1" i="0" u="none" strike="noStrike" kern="1200" cap="none">
                <a:ln>
                  <a:noFill/>
                </a:ln>
                <a:latin typeface="Liberation Serif" pitchFamily="18"/>
                <a:ea typeface="Times New Roman" pitchFamily="18"/>
                <a:cs typeface="Times New Roman" pitchFamily="18"/>
              </a:rPr>
              <a:t>Les subventions d’investissement versées</a:t>
            </a:r>
          </a:p>
          <a:p>
            <a:pPr marL="0" marR="0" lvl="0" indent="0" algn="l" rtl="0" hangingPunct="1">
              <a:lnSpc>
                <a:spcPct val="100000"/>
              </a:lnSpc>
              <a:spcBef>
                <a:spcPts val="697"/>
              </a:spcBef>
              <a:spcAft>
                <a:spcPts val="0"/>
              </a:spcAft>
              <a:buBlip>
                <a:blip/>
              </a:buBlip>
              <a:tabLst>
                <a:tab pos="0" algn="l"/>
                <a:tab pos="106200" algn="l"/>
                <a:tab pos="555480" algn="l"/>
                <a:tab pos="1004760" algn="l"/>
                <a:tab pos="1454040" algn="l"/>
                <a:tab pos="1903320" algn="l"/>
                <a:tab pos="2352600" algn="l"/>
                <a:tab pos="2801880" algn="l"/>
                <a:tab pos="3251159" algn="l"/>
                <a:tab pos="3700440" algn="l"/>
                <a:tab pos="4149719" algn="l"/>
                <a:tab pos="4598640" algn="l"/>
                <a:tab pos="5047920" algn="l"/>
                <a:tab pos="5497200" algn="l"/>
                <a:tab pos="5946480" algn="l"/>
                <a:tab pos="6395759" algn="l"/>
                <a:tab pos="6845040" algn="l"/>
                <a:tab pos="7294319" algn="l"/>
                <a:tab pos="7743600" algn="l"/>
                <a:tab pos="8192880" algn="l"/>
                <a:tab pos="8642160" algn="l"/>
              </a:tabLst>
            </a:pPr>
            <a:r>
              <a:rPr lang="fr-FR" sz="2200" b="0" i="0" u="none" strike="noStrike" kern="1200" cap="none">
                <a:ln>
                  <a:noFill/>
                </a:ln>
                <a:solidFill>
                  <a:srgbClr val="000000"/>
                </a:solidFill>
                <a:latin typeface="Liberation Serif" pitchFamily="18"/>
                <a:ea typeface="Times New Roman" pitchFamily="18"/>
                <a:cs typeface="Times New Roman" pitchFamily="18"/>
              </a:rPr>
              <a:t>Elles constituent </a:t>
            </a:r>
            <a:r>
              <a:rPr lang="fr-FR" sz="2200" b="0" i="0" u="sng" strike="noStrike" kern="1200" cap="none">
                <a:ln>
                  <a:noFill/>
                </a:ln>
                <a:solidFill>
                  <a:srgbClr val="000000"/>
                </a:solidFill>
                <a:uFillTx/>
                <a:latin typeface="Liberation Serif" pitchFamily="18"/>
                <a:ea typeface="Times New Roman" pitchFamily="18"/>
                <a:cs typeface="Times New Roman" pitchFamily="18"/>
              </a:rPr>
              <a:t>un chapitre</a:t>
            </a:r>
            <a:r>
              <a:rPr lang="fr-FR" sz="2200" b="0" i="0" u="none" strike="noStrike" kern="1200" cap="none">
                <a:ln>
                  <a:noFill/>
                </a:ln>
                <a:solidFill>
                  <a:srgbClr val="000000"/>
                </a:solidFill>
                <a:latin typeface="Liberation Serif" pitchFamily="18"/>
                <a:ea typeface="Times New Roman" pitchFamily="18"/>
                <a:cs typeface="Times New Roman" pitchFamily="18"/>
              </a:rPr>
              <a:t> à elles seules:</a:t>
            </a:r>
          </a:p>
          <a:p>
            <a:pPr marL="0" marR="0" lvl="0" indent="0" algn="l" rtl="0" hangingPunct="1">
              <a:lnSpc>
                <a:spcPct val="100000"/>
              </a:lnSpc>
              <a:spcBef>
                <a:spcPts val="697"/>
              </a:spcBef>
              <a:spcAft>
                <a:spcPts val="0"/>
              </a:spcAft>
              <a:buNone/>
              <a:tabLst>
                <a:tab pos="0" algn="l"/>
                <a:tab pos="106200" algn="l"/>
                <a:tab pos="555480" algn="l"/>
                <a:tab pos="1004760" algn="l"/>
                <a:tab pos="1454040" algn="l"/>
                <a:tab pos="1903320" algn="l"/>
                <a:tab pos="2352600" algn="l"/>
                <a:tab pos="2801880" algn="l"/>
                <a:tab pos="3251159" algn="l"/>
                <a:tab pos="3700440" algn="l"/>
                <a:tab pos="4149719" algn="l"/>
                <a:tab pos="4598640" algn="l"/>
                <a:tab pos="5047920" algn="l"/>
                <a:tab pos="5497200" algn="l"/>
                <a:tab pos="5946480" algn="l"/>
                <a:tab pos="6395759" algn="l"/>
                <a:tab pos="6845040" algn="l"/>
                <a:tab pos="7294319" algn="l"/>
                <a:tab pos="7743600" algn="l"/>
                <a:tab pos="8192880" algn="l"/>
                <a:tab pos="8642160" algn="l"/>
              </a:tabLst>
            </a:pPr>
            <a:r>
              <a:rPr lang="fr-FR" sz="2200" b="0" i="1" u="none" strike="noStrike" kern="1200" cap="none">
                <a:ln>
                  <a:noFill/>
                </a:ln>
                <a:solidFill>
                  <a:srgbClr val="000000"/>
                </a:solidFill>
                <a:latin typeface="Liberation Serif" pitchFamily="18"/>
                <a:ea typeface="Times New Roman" pitchFamily="18"/>
                <a:cs typeface="Times New Roman" pitchFamily="18"/>
              </a:rPr>
              <a:t>204 : subventions d’investissement versées</a:t>
            </a:r>
          </a:p>
          <a:p>
            <a:pPr marL="0" marR="0" lvl="3" indent="0" algn="l" rtl="0" hangingPunct="1">
              <a:lnSpc>
                <a:spcPct val="100000"/>
              </a:lnSpc>
              <a:spcBef>
                <a:spcPts val="499"/>
              </a:spcBef>
              <a:spcAft>
                <a:spcPts val="0"/>
              </a:spcAft>
              <a:buClr>
                <a:srgbClr val="0170B5"/>
              </a:buClr>
              <a:buSzPct val="65000"/>
              <a:buFont typeface="OpenSymbol"/>
              <a:buChar char="✔"/>
              <a:tabLst>
                <a:tab pos="0" algn="l"/>
                <a:tab pos="204480" algn="l"/>
                <a:tab pos="653760" algn="l"/>
                <a:tab pos="1103040" algn="l"/>
                <a:tab pos="1552319" algn="l"/>
                <a:tab pos="2001599" algn="l"/>
                <a:tab pos="2450880" algn="l"/>
                <a:tab pos="2900160" algn="l"/>
                <a:tab pos="3349440" algn="l"/>
                <a:tab pos="3798720" algn="l"/>
                <a:tab pos="4248000" algn="l"/>
                <a:tab pos="4697279" algn="l"/>
                <a:tab pos="5146560" algn="l"/>
                <a:tab pos="5595840" algn="l"/>
                <a:tab pos="6045119" algn="l"/>
                <a:tab pos="6494400" algn="l"/>
                <a:tab pos="6943679" algn="l"/>
                <a:tab pos="7392960" algn="l"/>
                <a:tab pos="7842240" algn="l"/>
                <a:tab pos="8291160" algn="l"/>
                <a:tab pos="8740440" algn="l"/>
              </a:tabLst>
            </a:pPr>
            <a:r>
              <a:rPr lang="fr-FR" sz="2200" b="0" i="1" u="none" strike="noStrike" kern="1200" cap="none">
                <a:ln>
                  <a:noFill/>
                </a:ln>
                <a:solidFill>
                  <a:srgbClr val="000000"/>
                </a:solidFill>
                <a:latin typeface="Liberation Serif" pitchFamily="18"/>
                <a:ea typeface="Times New Roman" pitchFamily="18"/>
                <a:cs typeface="Times New Roman" pitchFamily="18"/>
              </a:rPr>
              <a:t>2041 : subventions versées aux organismes publics</a:t>
            </a:r>
          </a:p>
          <a:p>
            <a:pPr marL="0" marR="0" lvl="3" indent="0" algn="l" rtl="0" hangingPunct="1">
              <a:lnSpc>
                <a:spcPct val="100000"/>
              </a:lnSpc>
              <a:spcBef>
                <a:spcPts val="499"/>
              </a:spcBef>
              <a:spcAft>
                <a:spcPts val="0"/>
              </a:spcAft>
              <a:buClr>
                <a:srgbClr val="0170B5"/>
              </a:buClr>
              <a:buSzPct val="65000"/>
              <a:buFont typeface="OpenSymbol"/>
              <a:buChar char="✔"/>
              <a:tabLst>
                <a:tab pos="0" algn="l"/>
                <a:tab pos="204480" algn="l"/>
                <a:tab pos="653760" algn="l"/>
                <a:tab pos="1103040" algn="l"/>
                <a:tab pos="1552319" algn="l"/>
                <a:tab pos="2001599" algn="l"/>
                <a:tab pos="2450880" algn="l"/>
                <a:tab pos="2900160" algn="l"/>
                <a:tab pos="3349440" algn="l"/>
                <a:tab pos="3798720" algn="l"/>
                <a:tab pos="4248000" algn="l"/>
                <a:tab pos="4697279" algn="l"/>
                <a:tab pos="5146560" algn="l"/>
                <a:tab pos="5595840" algn="l"/>
                <a:tab pos="6045119" algn="l"/>
                <a:tab pos="6494400" algn="l"/>
                <a:tab pos="6943679" algn="l"/>
                <a:tab pos="7392960" algn="l"/>
                <a:tab pos="7842240" algn="l"/>
                <a:tab pos="8291160" algn="l"/>
                <a:tab pos="8740440" algn="l"/>
              </a:tabLst>
            </a:pPr>
            <a:r>
              <a:rPr lang="fr-FR" sz="2200" b="0" i="1" u="none" strike="noStrike" kern="1200" cap="none">
                <a:ln>
                  <a:noFill/>
                </a:ln>
                <a:solidFill>
                  <a:srgbClr val="000000"/>
                </a:solidFill>
                <a:latin typeface="Liberation Serif" pitchFamily="18"/>
                <a:ea typeface="Times New Roman" pitchFamily="18"/>
                <a:cs typeface="Times New Roman" pitchFamily="18"/>
              </a:rPr>
              <a:t>2042 : subventions versées aux organismes privés,</a:t>
            </a:r>
          </a:p>
          <a:p>
            <a:pPr marL="0" marR="0" lvl="3" indent="0" algn="l" rtl="0" hangingPunct="1">
              <a:lnSpc>
                <a:spcPct val="100000"/>
              </a:lnSpc>
              <a:spcBef>
                <a:spcPts val="499"/>
              </a:spcBef>
              <a:spcAft>
                <a:spcPts val="0"/>
              </a:spcAft>
              <a:buClr>
                <a:srgbClr val="0170B5"/>
              </a:buClr>
              <a:buSzPct val="65000"/>
              <a:buFont typeface="OpenSymbol"/>
              <a:buChar char="✔"/>
              <a:tabLst>
                <a:tab pos="0" algn="l"/>
                <a:tab pos="204480" algn="l"/>
                <a:tab pos="653760" algn="l"/>
                <a:tab pos="1103040" algn="l"/>
                <a:tab pos="1552319" algn="l"/>
                <a:tab pos="2001599" algn="l"/>
                <a:tab pos="2450880" algn="l"/>
                <a:tab pos="2900160" algn="l"/>
                <a:tab pos="3349440" algn="l"/>
                <a:tab pos="3798720" algn="l"/>
                <a:tab pos="4248000" algn="l"/>
                <a:tab pos="4697279" algn="l"/>
                <a:tab pos="5146560" algn="l"/>
                <a:tab pos="5595840" algn="l"/>
                <a:tab pos="6045119" algn="l"/>
                <a:tab pos="6494400" algn="l"/>
                <a:tab pos="6943679" algn="l"/>
                <a:tab pos="7392960" algn="l"/>
                <a:tab pos="7842240" algn="l"/>
                <a:tab pos="8291160" algn="l"/>
                <a:tab pos="8740440" algn="l"/>
              </a:tabLst>
            </a:pPr>
            <a:r>
              <a:rPr lang="fr-FR" sz="2200" b="0" i="1" u="none" strike="noStrike" kern="1200" cap="none">
                <a:ln>
                  <a:noFill/>
                </a:ln>
                <a:solidFill>
                  <a:srgbClr val="000000"/>
                </a:solidFill>
                <a:latin typeface="Liberation Serif" pitchFamily="18"/>
                <a:ea typeface="Times New Roman" pitchFamily="18"/>
                <a:cs typeface="Times New Roman" pitchFamily="18"/>
              </a:rPr>
              <a:t>2044 : subventions en nature</a:t>
            </a:r>
          </a:p>
          <a:p>
            <a:pPr marL="0" marR="0" lvl="0" indent="0" algn="l" rtl="0" hangingPunct="1">
              <a:lnSpc>
                <a:spcPct val="100000"/>
              </a:lnSpc>
              <a:spcBef>
                <a:spcPts val="499"/>
              </a:spcBef>
              <a:spcAft>
                <a:spcPts val="0"/>
              </a:spcAft>
              <a:buNone/>
              <a:tabLst>
                <a:tab pos="0" algn="l"/>
                <a:tab pos="204480" algn="l"/>
                <a:tab pos="653760" algn="l"/>
                <a:tab pos="1103040" algn="l"/>
                <a:tab pos="1552319" algn="l"/>
                <a:tab pos="2001599" algn="l"/>
                <a:tab pos="2450880" algn="l"/>
                <a:tab pos="2900160" algn="l"/>
                <a:tab pos="3349440" algn="l"/>
                <a:tab pos="3798720" algn="l"/>
                <a:tab pos="4248000" algn="l"/>
                <a:tab pos="4697279" algn="l"/>
                <a:tab pos="5146560" algn="l"/>
                <a:tab pos="5595840" algn="l"/>
                <a:tab pos="6045119" algn="l"/>
                <a:tab pos="6494400" algn="l"/>
                <a:tab pos="6943679" algn="l"/>
                <a:tab pos="7392960" algn="l"/>
                <a:tab pos="7842240" algn="l"/>
                <a:tab pos="8291160" algn="l"/>
                <a:tab pos="8740440" algn="l"/>
              </a:tabLst>
            </a:pPr>
            <a:r>
              <a:rPr lang="fr-FR" sz="2200" b="1" i="0" u="none" strike="noStrike" kern="1200" cap="none">
                <a:ln>
                  <a:noFill/>
                </a:ln>
                <a:solidFill>
                  <a:srgbClr val="000000"/>
                </a:solidFill>
                <a:latin typeface="Liberation Serif" pitchFamily="18"/>
                <a:ea typeface="Times New Roman" pitchFamily="18"/>
                <a:cs typeface="Times New Roman" pitchFamily="18"/>
              </a:rPr>
              <a:t>  Elles sont obligatoirement amorties :</a:t>
            </a:r>
          </a:p>
          <a:p>
            <a:pPr marL="0" marR="0" lvl="0" indent="0" algn="l" rtl="0" hangingPunct="1">
              <a:lnSpc>
                <a:spcPct val="100000"/>
              </a:lnSpc>
              <a:spcBef>
                <a:spcPts val="598"/>
              </a:spcBef>
              <a:spcAft>
                <a:spcPts val="0"/>
              </a:spcAft>
              <a:buNone/>
              <a:tabLst>
                <a:tab pos="0" algn="l"/>
                <a:tab pos="155520" algn="l"/>
                <a:tab pos="604800" algn="l"/>
                <a:tab pos="1054080" algn="l"/>
                <a:tab pos="1503360" algn="l"/>
                <a:tab pos="1952280" algn="l"/>
                <a:tab pos="2401560" algn="l"/>
                <a:tab pos="2850840" algn="l"/>
                <a:tab pos="3300120" algn="l"/>
                <a:tab pos="3749400" algn="l"/>
                <a:tab pos="4198680" algn="l"/>
                <a:tab pos="4647960" algn="l"/>
                <a:tab pos="5097240" algn="l"/>
                <a:tab pos="5546520" algn="l"/>
                <a:tab pos="5995800" algn="l"/>
                <a:tab pos="6445079" algn="l"/>
                <a:tab pos="6894360" algn="l"/>
                <a:tab pos="7343640" algn="l"/>
                <a:tab pos="7792920" algn="l"/>
                <a:tab pos="8242200" algn="l"/>
                <a:tab pos="8691480" algn="l"/>
              </a:tabLst>
            </a:pPr>
            <a:r>
              <a:rPr lang="fr-FR" sz="2200" b="0" i="0" u="none" strike="noStrike" kern="1200" cap="none">
                <a:ln>
                  <a:noFill/>
                </a:ln>
                <a:solidFill>
                  <a:srgbClr val="000000"/>
                </a:solidFill>
                <a:latin typeface="Liberation Serif" pitchFamily="18"/>
                <a:ea typeface="Times New Roman" pitchFamily="18"/>
                <a:cs typeface="Times New Roman" pitchFamily="18"/>
              </a:rPr>
              <a:t>- sur 5 ans si la subvention porte sur du mobilier, du matériel ou des études</a:t>
            </a:r>
          </a:p>
          <a:p>
            <a:pPr marL="0" marR="0" lvl="0" indent="0" algn="l" rtl="0" hangingPunct="1">
              <a:lnSpc>
                <a:spcPct val="100000"/>
              </a:lnSpc>
              <a:spcBef>
                <a:spcPts val="598"/>
              </a:spcBef>
              <a:spcAft>
                <a:spcPts val="0"/>
              </a:spcAft>
              <a:buNone/>
              <a:tabLst>
                <a:tab pos="0" algn="l"/>
                <a:tab pos="155520" algn="l"/>
                <a:tab pos="604800" algn="l"/>
                <a:tab pos="1054080" algn="l"/>
                <a:tab pos="1503360" algn="l"/>
                <a:tab pos="1952280" algn="l"/>
                <a:tab pos="2401560" algn="l"/>
                <a:tab pos="2850840" algn="l"/>
                <a:tab pos="3300120" algn="l"/>
                <a:tab pos="3749400" algn="l"/>
                <a:tab pos="4198680" algn="l"/>
                <a:tab pos="4647960" algn="l"/>
                <a:tab pos="5097240" algn="l"/>
                <a:tab pos="5546520" algn="l"/>
                <a:tab pos="5995800" algn="l"/>
                <a:tab pos="6445079" algn="l"/>
                <a:tab pos="6894360" algn="l"/>
                <a:tab pos="7343640" algn="l"/>
                <a:tab pos="7792920" algn="l"/>
                <a:tab pos="8242200" algn="l"/>
                <a:tab pos="8691480" algn="l"/>
              </a:tabLst>
            </a:pPr>
            <a:r>
              <a:rPr lang="fr-FR" sz="2200" b="0" i="0" u="none" strike="noStrike" kern="1200" cap="none">
                <a:ln>
                  <a:noFill/>
                </a:ln>
                <a:solidFill>
                  <a:srgbClr val="000000"/>
                </a:solidFill>
                <a:latin typeface="Liberation Serif" pitchFamily="18"/>
                <a:ea typeface="Times New Roman" pitchFamily="18"/>
                <a:cs typeface="Times New Roman" pitchFamily="18"/>
              </a:rPr>
              <a:t>- sur 15 ans si la subvention porte sur des bâtiments ou des installations</a:t>
            </a:r>
          </a:p>
          <a:p>
            <a:pPr marL="0" marR="0" lvl="0" indent="0" algn="l" rtl="0" hangingPunct="1">
              <a:lnSpc>
                <a:spcPct val="100000"/>
              </a:lnSpc>
              <a:spcBef>
                <a:spcPts val="598"/>
              </a:spcBef>
              <a:spcAft>
                <a:spcPts val="0"/>
              </a:spcAft>
              <a:buNone/>
              <a:tabLst>
                <a:tab pos="0" algn="l"/>
                <a:tab pos="155520" algn="l"/>
                <a:tab pos="604800" algn="l"/>
                <a:tab pos="1054080" algn="l"/>
                <a:tab pos="1503360" algn="l"/>
                <a:tab pos="1952280" algn="l"/>
                <a:tab pos="2401560" algn="l"/>
                <a:tab pos="2850840" algn="l"/>
                <a:tab pos="3300120" algn="l"/>
                <a:tab pos="3749400" algn="l"/>
                <a:tab pos="4198680" algn="l"/>
                <a:tab pos="4647960" algn="l"/>
                <a:tab pos="5097240" algn="l"/>
                <a:tab pos="5546520" algn="l"/>
                <a:tab pos="5995800" algn="l"/>
                <a:tab pos="6445079" algn="l"/>
                <a:tab pos="6894360" algn="l"/>
                <a:tab pos="7343640" algn="l"/>
                <a:tab pos="7792920" algn="l"/>
                <a:tab pos="8242200" algn="l"/>
                <a:tab pos="8691480" algn="l"/>
              </a:tabLst>
            </a:pPr>
            <a:r>
              <a:rPr lang="fr-FR" sz="1800" b="0" i="1" u="none" strike="noStrike" kern="1200" cap="none">
                <a:ln>
                  <a:noFill/>
                </a:ln>
                <a:solidFill>
                  <a:srgbClr val="000000"/>
                </a:solidFill>
                <a:latin typeface="Liberation Serif" pitchFamily="18"/>
                <a:ea typeface="Times New Roman" pitchFamily="18"/>
                <a:cs typeface="Times New Roman" pitchFamily="18"/>
              </a:rPr>
              <a:t>Règle du prorata temporis en M57 : le point de départ est celui de la mise </a:t>
            </a:r>
            <a:r>
              <a:rPr lang="fr-FR" sz="1800" b="0" i="1" u="none" strike="noStrike" kern="1200" cap="none">
                <a:ln>
                  <a:noFill/>
                </a:ln>
                <a:solidFill>
                  <a:srgbClr val="000000"/>
                </a:solidFill>
                <a:latin typeface="Liberation Serif" pitchFamily="18"/>
                <a:ea typeface="MarianneRegular" pitchFamily="2"/>
                <a:cs typeface="MarianneRegular" pitchFamily="2"/>
              </a:rPr>
              <a:t>en service du bien</a:t>
            </a:r>
            <a:r>
              <a:rPr lang="fr-FR" sz="1800" b="0" i="1" u="none" strike="noStrike" kern="1200" cap="none">
                <a:ln>
                  <a:noFill/>
                </a:ln>
                <a:solidFill>
                  <a:srgbClr val="000000"/>
                </a:solidFill>
                <a:latin typeface="Liberation Serif" pitchFamily="18"/>
                <a:ea typeface="MarianneBold" pitchFamily="2"/>
                <a:cs typeface="MarianneBold" pitchFamily="2"/>
              </a:rPr>
              <a:t> (en considérant 30 jour par mois).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CE861C-70A1-4C94-97AB-EE88F5CAA5FB}"/>
              </a:ext>
            </a:extLst>
          </p:cNvPr>
          <p:cNvSpPr txBox="1">
            <a:spLocks noGrp="1"/>
          </p:cNvSpPr>
          <p:nvPr>
            <p:ph type="title" idx="4294967295"/>
          </p:nvPr>
        </p:nvSpPr>
        <p:spPr>
          <a:xfrm>
            <a:off x="47160" y="244800"/>
            <a:ext cx="9622440" cy="1262160"/>
          </a:xfrm>
        </p:spPr>
        <p:txBody>
          <a:bodyPr vert="horz"/>
          <a:lstStyle/>
          <a:p>
            <a:pPr lvl="0" rtl="0"/>
            <a:r>
              <a:rPr lang="fr-FR" sz="2800" b="1" u="sng">
                <a:latin typeface="Liberation Serif" pitchFamily="18"/>
              </a:rPr>
              <a:t>IV/ Les opérations d’ordre</a:t>
            </a:r>
            <a:br>
              <a:rPr lang="fr-FR" sz="2800" b="1" u="sng">
                <a:latin typeface="Liberation Serif" pitchFamily="18"/>
              </a:rPr>
            </a:br>
            <a:endParaRPr lang="fr-FR" sz="2800" b="1" u="sng">
              <a:latin typeface="Liberation Serif" pitchFamily="18"/>
            </a:endParaRPr>
          </a:p>
        </p:txBody>
      </p:sp>
      <p:sp>
        <p:nvSpPr>
          <p:cNvPr id="3" name="ZoneTexte 2">
            <a:extLst>
              <a:ext uri="{FF2B5EF4-FFF2-40B4-BE49-F238E27FC236}">
                <a16:creationId xmlns:a16="http://schemas.microsoft.com/office/drawing/2014/main" id="{DADDAC30-3966-8BC9-5B70-62E9C565DF03}"/>
              </a:ext>
            </a:extLst>
          </p:cNvPr>
          <p:cNvSpPr txBox="1"/>
          <p:nvPr/>
        </p:nvSpPr>
        <p:spPr>
          <a:xfrm>
            <a:off x="244800" y="1162800"/>
            <a:ext cx="10342800" cy="3610800"/>
          </a:xfrm>
          <a:prstGeom prst="rect">
            <a:avLst/>
          </a:prstGeom>
          <a:noFill/>
          <a:ln>
            <a:noFill/>
          </a:ln>
        </p:spPr>
        <p:txBody>
          <a:bodyPr vert="horz" wrap="none" lIns="90000" tIns="45000" rIns="90000" bIns="45000" anchorCtr="0" compatLnSpc="0">
            <a:spAutoFit/>
          </a:bodyPr>
          <a:lstStyle/>
          <a:p>
            <a:pPr marL="0" marR="0" lvl="0" indent="0" algn="l" rtl="0" hangingPunct="0">
              <a:lnSpc>
                <a:spcPct val="100000"/>
              </a:lnSpc>
              <a:spcBef>
                <a:spcPts val="0"/>
              </a:spcBef>
              <a:spcAft>
                <a:spcPts val="0"/>
              </a:spcAft>
              <a:buNone/>
              <a:tabLst/>
            </a:pPr>
            <a:r>
              <a:rPr lang="fr-FR" sz="2200" b="1" i="1" u="none" strike="noStrike" kern="1200" cap="none">
                <a:ln>
                  <a:noFill/>
                </a:ln>
                <a:highlight>
                  <a:scrgbClr r="0" g="0" b="0">
                    <a:alpha val="0"/>
                  </a:scrgbClr>
                </a:highlight>
                <a:latin typeface="Liberation Serif" pitchFamily="18"/>
                <a:ea typeface="Microsoft YaHei" pitchFamily="2"/>
                <a:cs typeface="Lucida Sans" pitchFamily="2"/>
              </a:rPr>
              <a:t>a) Les principes</a:t>
            </a:r>
          </a:p>
          <a:p>
            <a:pPr marL="0" marR="0" lvl="0" indent="0" algn="l" rtl="0" hangingPunct="0">
              <a:lnSpc>
                <a:spcPct val="100000"/>
              </a:lnSpc>
              <a:spcBef>
                <a:spcPts val="0"/>
              </a:spcBef>
              <a:spcAft>
                <a:spcPts val="0"/>
              </a:spcAft>
              <a:buNone/>
              <a:tabLst/>
            </a:pPr>
            <a:endParaRPr lang="fr-FR" sz="2200" b="1" i="1" u="none" strike="noStrike" kern="1200" cap="none">
              <a:ln>
                <a:noFill/>
              </a:ln>
              <a:highlight>
                <a:scrgbClr r="0" g="0" b="0">
                  <a:alpha val="0"/>
                </a:scrgbClr>
              </a:highlight>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2200" b="0" i="0" u="none" strike="noStrike" kern="1200" cap="none">
                <a:ln>
                  <a:noFill/>
                </a:ln>
                <a:latin typeface="Liberation Sans" pitchFamily="18"/>
                <a:ea typeface="Microsoft YaHei" pitchFamily="2"/>
                <a:cs typeface="Lucida Sans" pitchFamily="2"/>
              </a:rPr>
              <a:t>Elles sont </a:t>
            </a:r>
            <a:r>
              <a:rPr lang="fr-FR" sz="2200" b="0" i="0" u="none" strike="noStrike" kern="1200" cap="none">
                <a:ln>
                  <a:noFill/>
                </a:ln>
                <a:solidFill>
                  <a:srgbClr val="FC5C00"/>
                </a:solidFill>
                <a:latin typeface="Liberation Sans" pitchFamily="18"/>
                <a:ea typeface="Microsoft YaHei" pitchFamily="2"/>
                <a:cs typeface="Lucida Sans" pitchFamily="2"/>
              </a:rPr>
              <a:t>toujours équilibrées en dépense et en recettes</a:t>
            </a:r>
            <a:r>
              <a:rPr lang="fr-FR" sz="2200" b="0" i="0" u="none" strike="noStrike" kern="1200" cap="none">
                <a:ln>
                  <a:noFill/>
                </a:ln>
                <a:latin typeface="Liberation Sans" pitchFamily="18"/>
                <a:ea typeface="Microsoft YaHei" pitchFamily="2"/>
                <a:cs typeface="Lucida Sans" pitchFamily="2"/>
              </a:rPr>
              <a:t> et se répartissent en deux catégories :</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ans" pitchFamily="18"/>
                <a:ea typeface="Microsoft YaHei" pitchFamily="2"/>
                <a:cs typeface="Lucida Sans" pitchFamily="2"/>
              </a:rPr>
              <a:t>- Les opérations de transfert </a:t>
            </a:r>
            <a:r>
              <a:rPr lang="fr-FR" sz="2200" b="1" i="0" u="none" strike="noStrike" kern="1200" cap="none">
                <a:ln>
                  <a:noFill/>
                </a:ln>
                <a:latin typeface="Liberation Sans" pitchFamily="18"/>
                <a:ea typeface="Microsoft YaHei" pitchFamily="2"/>
                <a:cs typeface="Lucida Sans" pitchFamily="2"/>
              </a:rPr>
              <a:t>entre sections</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ans" pitchFamily="18"/>
                <a:ea typeface="Microsoft YaHei" pitchFamily="2"/>
                <a:cs typeface="Lucida Sans" pitchFamily="2"/>
              </a:rPr>
              <a:t>ex. amortissements, travaux en régie</a:t>
            </a:r>
          </a:p>
          <a:p>
            <a:pPr marL="0" marR="0" lvl="0" indent="0" rtl="0" hangingPunct="0">
              <a:lnSpc>
                <a:spcPct val="100000"/>
              </a:lnSpc>
              <a:spcBef>
                <a:spcPts val="0"/>
              </a:spcBef>
              <a:spcAft>
                <a:spcPts val="0"/>
              </a:spcAft>
              <a:buNone/>
              <a:tabLst/>
            </a:pPr>
            <a:r>
              <a:rPr lang="fr-FR" sz="2200" b="0" i="0" u="none" strike="noStrike" kern="1200" cap="none">
                <a:ln>
                  <a:noFill/>
                </a:ln>
                <a:latin typeface="Liberation Sans" pitchFamily="18"/>
                <a:ea typeface="Microsoft YaHei" pitchFamily="2"/>
                <a:cs typeface="Lucida Sans" pitchFamily="2"/>
              </a:rPr>
              <a:t>- Les opérations </a:t>
            </a:r>
            <a:r>
              <a:rPr lang="fr-FR" sz="2200" b="1" i="0" u="none" strike="noStrike" kern="1200" cap="none">
                <a:ln>
                  <a:noFill/>
                </a:ln>
                <a:latin typeface="Liberation Sans" pitchFamily="18"/>
                <a:ea typeface="Microsoft YaHei" pitchFamily="2"/>
                <a:cs typeface="Lucida Sans" pitchFamily="2"/>
              </a:rPr>
              <a:t>au sein de la même section</a:t>
            </a:r>
          </a:p>
          <a:p>
            <a:pPr marL="0" marR="0" lvl="0" indent="0" rtl="0" hangingPunct="0">
              <a:lnSpc>
                <a:spcPct val="100000"/>
              </a:lnSpc>
              <a:spcBef>
                <a:spcPts val="0"/>
              </a:spcBef>
              <a:spcAft>
                <a:spcPts val="0"/>
              </a:spcAft>
              <a:buNone/>
              <a:tabLst/>
            </a:pPr>
            <a:r>
              <a:rPr lang="fr-FR" sz="1800" b="0" i="1" u="none" strike="noStrike" kern="1200" cap="none">
                <a:ln>
                  <a:noFill/>
                </a:ln>
                <a:latin typeface="Liberation Sans" pitchFamily="18"/>
                <a:ea typeface="Microsoft YaHei" pitchFamily="2"/>
                <a:cs typeface="Lucida Sans" pitchFamily="2"/>
              </a:rPr>
              <a:t>Exemple : en investissement (041) :régularisation d’une avance sur marché, transferts frais étude</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ans" pitchFamily="18"/>
              <a:ea typeface="Microsoft YaHei" pitchFamily="2"/>
              <a:cs typeface="Lucida Sans" pitchFamily="2"/>
            </a:endParaRPr>
          </a:p>
        </p:txBody>
      </p:sp>
      <p:pic>
        <p:nvPicPr>
          <p:cNvPr id="4" name="">
            <a:extLst>
              <a:ext uri="{FF2B5EF4-FFF2-40B4-BE49-F238E27FC236}">
                <a16:creationId xmlns:a16="http://schemas.microsoft.com/office/drawing/2014/main" id="{64A42321-725C-7C44-4655-471CCE70769D}"/>
              </a:ext>
            </a:extLst>
          </p:cNvPr>
          <p:cNvPicPr>
            <a:picLocks noChangeAspect="1"/>
          </p:cNvPicPr>
          <p:nvPr/>
        </p:nvPicPr>
        <p:blipFill>
          <a:blip r:embed="rId3">
            <a:lum/>
            <a:alphaModFix/>
          </a:blip>
          <a:srcRect/>
          <a:stretch>
            <a:fillRect/>
          </a:stretch>
        </p:blipFill>
        <p:spPr>
          <a:xfrm>
            <a:off x="856800" y="3916800"/>
            <a:ext cx="8353799" cy="3060000"/>
          </a:xfrm>
          <a:prstGeom prst="rect">
            <a:avLst/>
          </a:prstGeom>
          <a:noFill/>
          <a:ln>
            <a:noFill/>
          </a:ln>
        </p:spPr>
      </p:pic>
      <p:sp>
        <p:nvSpPr>
          <p:cNvPr id="5" name="Forme libre : forme 4">
            <a:extLst>
              <a:ext uri="{FF2B5EF4-FFF2-40B4-BE49-F238E27FC236}">
                <a16:creationId xmlns:a16="http://schemas.microsoft.com/office/drawing/2014/main" id="{DF2B4650-F5DD-359B-7287-9A565A56D425}"/>
              </a:ext>
            </a:extLst>
          </p:cNvPr>
          <p:cNvSpPr/>
          <p:nvPr/>
        </p:nvSpPr>
        <p:spPr>
          <a:xfrm>
            <a:off x="2937600" y="4651200"/>
            <a:ext cx="1346400" cy="367200"/>
          </a:xfrm>
          <a:custGeom>
            <a:avLst>
              <a:gd name="f0" fmla="val 16200000"/>
              <a:gd name="f1" fmla="val 5400000"/>
              <a:gd name="f2" fmla="val 5500"/>
            </a:avLst>
            <a:gdLst>
              <a:gd name="f3" fmla="val 21600000"/>
              <a:gd name="f4" fmla="val 10800000"/>
              <a:gd name="f5" fmla="val 5400000"/>
              <a:gd name="f6" fmla="val 180"/>
              <a:gd name="f7" fmla="val w"/>
              <a:gd name="f8" fmla="val h"/>
              <a:gd name="f9" fmla="val 0"/>
              <a:gd name="f10" fmla="*/ 5419351 1 1725033"/>
              <a:gd name="f11" fmla="sqrt 2"/>
              <a:gd name="f12" fmla="*/ 10800 10800 1"/>
              <a:gd name="f13" fmla="val 10800"/>
              <a:gd name="f14" fmla="val 21599999"/>
              <a:gd name="f15" fmla="min 0 21600"/>
              <a:gd name="f16" fmla="max 0 21600"/>
              <a:gd name="f17" fmla="*/ f10 1 2"/>
              <a:gd name="f18" fmla="*/ f7 1 21600"/>
              <a:gd name="f19" fmla="*/ f8 1 21600"/>
              <a:gd name="f20" fmla="*/ f10 1 180"/>
              <a:gd name="f21" fmla="*/ f11 1 2"/>
              <a:gd name="f22" fmla="pin 0 f0 21599999"/>
              <a:gd name="f23" fmla="pin 0 f2 10800"/>
              <a:gd name="f24" fmla="pin 0 f1 21599999"/>
              <a:gd name="f25" fmla="+- f16 0 f15"/>
              <a:gd name="f26" fmla="+- 10800 f23 0"/>
              <a:gd name="f27" fmla="+- f23 0 2700"/>
              <a:gd name="f28" fmla="+- 0 0 f22"/>
              <a:gd name="f29" fmla="+- 0 0 f24"/>
              <a:gd name="f30" fmla="*/ f23 f23 1"/>
              <a:gd name="f31" fmla="*/ 0 f18 1"/>
              <a:gd name="f32" fmla="*/ 21600 f18 1"/>
              <a:gd name="f33" fmla="*/ 21600 f19 1"/>
              <a:gd name="f34" fmla="*/ 0 f19 1"/>
              <a:gd name="f35" fmla="*/ f25 1 2"/>
              <a:gd name="f36" fmla="+- 21600 0 f26"/>
              <a:gd name="f37" fmla="+- f28 f5 0"/>
              <a:gd name="f38" fmla="+- f29 f5 0"/>
              <a:gd name="f39" fmla="+- f15 f35 0"/>
              <a:gd name="f40" fmla="*/ f35 f35 1"/>
              <a:gd name="f41" fmla="*/ f37 f6 1"/>
              <a:gd name="f42" fmla="*/ f38 f6 1"/>
              <a:gd name="f43" fmla="min f26 f36"/>
              <a:gd name="f44" fmla="max f26 f36"/>
              <a:gd name="f45" fmla="*/ f41 1 f4"/>
              <a:gd name="f46" fmla="*/ f42 1 f4"/>
              <a:gd name="f47" fmla="+- f44 0 f43"/>
              <a:gd name="f48" fmla="+- 0 0 f45"/>
              <a:gd name="f49" fmla="+- 0 0 f46"/>
              <a:gd name="f50" fmla="*/ f47 1 2"/>
              <a:gd name="f51" fmla="val f48"/>
              <a:gd name="f52" fmla="val f49"/>
              <a:gd name="f53" fmla="+- f43 f50 0"/>
              <a:gd name="f54" fmla="*/ f50 f50 1"/>
              <a:gd name="f55" fmla="*/ f51 f20 1"/>
              <a:gd name="f56" fmla="*/ f52 f20 1"/>
              <a:gd name="f57" fmla="+- f52 45 0"/>
              <a:gd name="f58" fmla="*/ f51 f10 1"/>
              <a:gd name="f59" fmla="*/ f52 f10 1"/>
              <a:gd name="f60" fmla="+- 0 0 f55"/>
              <a:gd name="f61" fmla="+- 0 0 f56"/>
              <a:gd name="f62" fmla="*/ f57 f10 1"/>
              <a:gd name="f63" fmla="*/ f58 1 f6"/>
              <a:gd name="f64" fmla="*/ f59 1 f6"/>
              <a:gd name="f65" fmla="*/ f60 f4 1"/>
              <a:gd name="f66" fmla="*/ f61 f4 1"/>
              <a:gd name="f67" fmla="*/ f62 1 180"/>
              <a:gd name="f68" fmla="+- 0 0 f63"/>
              <a:gd name="f69" fmla="+- 0 0 f64"/>
              <a:gd name="f70" fmla="*/ f65 1 f10"/>
              <a:gd name="f71" fmla="*/ f66 1 f10"/>
              <a:gd name="f72" fmla="+- 0 0 f67"/>
              <a:gd name="f73" fmla="+- f68 f10 0"/>
              <a:gd name="f74" fmla="+- f69 f10 0"/>
              <a:gd name="f75" fmla="+- f70 0 f5"/>
              <a:gd name="f76" fmla="+- f71 0 f5"/>
              <a:gd name="f77" fmla="*/ f72 f4 1"/>
              <a:gd name="f78" fmla="+- f73 f17 0"/>
              <a:gd name="f79" fmla="+- f74 f17 0"/>
              <a:gd name="f80" fmla="cos 1 f75"/>
              <a:gd name="f81" fmla="sin 1 f75"/>
              <a:gd name="f82" fmla="cos 1 f76"/>
              <a:gd name="f83" fmla="sin 1 f76"/>
              <a:gd name="f84" fmla="*/ f77 1 f10"/>
              <a:gd name="f85" fmla="+- 0 0 f78"/>
              <a:gd name="f86" fmla="+- 0 0 f79"/>
              <a:gd name="f87" fmla="+- 0 0 f80"/>
              <a:gd name="f88" fmla="+- 0 0 f81"/>
              <a:gd name="f89" fmla="+- 0 0 f82"/>
              <a:gd name="f90" fmla="+- 0 0 f83"/>
              <a:gd name="f91" fmla="+- f84 0 f5"/>
              <a:gd name="f92" fmla="*/ f85 f4 1"/>
              <a:gd name="f93" fmla="*/ f86 f4 1"/>
              <a:gd name="f94" fmla="*/ 10800 f87 1"/>
              <a:gd name="f95" fmla="*/ 10800 f88 1"/>
              <a:gd name="f96" fmla="*/ 10800 f89 1"/>
              <a:gd name="f97" fmla="*/ 10800 f90 1"/>
              <a:gd name="f98" fmla="*/ f26 f87 1"/>
              <a:gd name="f99" fmla="*/ f26 f88 1"/>
              <a:gd name="f100" fmla="*/ f26 f89 1"/>
              <a:gd name="f101" fmla="*/ f26 f90 1"/>
              <a:gd name="f102" fmla="*/ 13500 f89 1"/>
              <a:gd name="f103" fmla="*/ 13500 f90 1"/>
              <a:gd name="f104" fmla="*/ f27 f89 1"/>
              <a:gd name="f105" fmla="*/ f27 f90 1"/>
              <a:gd name="f106" fmla="cos 1 f91"/>
              <a:gd name="f107" fmla="sin 1 f91"/>
              <a:gd name="f108" fmla="*/ f92 1 f10"/>
              <a:gd name="f109" fmla="*/ f93 1 f10"/>
              <a:gd name="f110" fmla="+- f94 10800 0"/>
              <a:gd name="f111" fmla="+- f95 10800 0"/>
              <a:gd name="f112" fmla="+- f96 10800 0"/>
              <a:gd name="f113" fmla="+- f97 10800 0"/>
              <a:gd name="f114" fmla="+- f98 10800 0"/>
              <a:gd name="f115" fmla="+- f99 10800 0"/>
              <a:gd name="f116" fmla="+- f100 10800 0"/>
              <a:gd name="f117" fmla="+- f101 10800 0"/>
              <a:gd name="f118" fmla="+- f102 10800 0"/>
              <a:gd name="f119" fmla="+- f103 10800 0"/>
              <a:gd name="f120" fmla="+- f104 10800 0"/>
              <a:gd name="f121" fmla="+- f105 10800 0"/>
              <a:gd name="f122" fmla="+- 0 0 f106"/>
              <a:gd name="f123" fmla="+- 0 0 f107"/>
              <a:gd name="f124" fmla="+- f108 0 f5"/>
              <a:gd name="f125" fmla="+- f109 0 f5"/>
              <a:gd name="f126" fmla="+- f121 0 f119"/>
              <a:gd name="f127" fmla="+- f120 0 f118"/>
              <a:gd name="f128" fmla="cos 1 f124"/>
              <a:gd name="f129" fmla="sin 1 f124"/>
              <a:gd name="f130" fmla="cos 1 f125"/>
              <a:gd name="f131" fmla="sin 1 f125"/>
              <a:gd name="f132" fmla="+- f117 0 f53"/>
              <a:gd name="f133" fmla="+- f116 0 f53"/>
              <a:gd name="f134" fmla="+- f115 0 f53"/>
              <a:gd name="f135" fmla="+- f114 0 f53"/>
              <a:gd name="f136" fmla="+- f111 0 f39"/>
              <a:gd name="f137" fmla="+- f110 0 f39"/>
              <a:gd name="f138" fmla="+- f113 0 f39"/>
              <a:gd name="f139" fmla="+- f112 0 f39"/>
              <a:gd name="f140" fmla="*/ f126 f126 1"/>
              <a:gd name="f141" fmla="*/ f127 f127 1"/>
              <a:gd name="f142" fmla="+- 0 0 f128"/>
              <a:gd name="f143" fmla="+- 0 0 f129"/>
              <a:gd name="f144" fmla="+- 0 0 f130"/>
              <a:gd name="f145" fmla="+- 0 0 f131"/>
              <a:gd name="f146" fmla="at2 f132 f133"/>
              <a:gd name="f147" fmla="at2 f134 f135"/>
              <a:gd name="f148" fmla="at2 f136 f137"/>
              <a:gd name="f149" fmla="at2 f138 f139"/>
              <a:gd name="f150" fmla="+- f140 f141 0"/>
              <a:gd name="f151" fmla="*/ 10800 f142 1"/>
              <a:gd name="f152" fmla="*/ 10800 f143 1"/>
              <a:gd name="f153" fmla="*/ f23 f144 1"/>
              <a:gd name="f154" fmla="*/ f23 f145 1"/>
              <a:gd name="f155" fmla="+- f146 f5 0"/>
              <a:gd name="f156" fmla="+- f147 f5 0"/>
              <a:gd name="f157" fmla="+- f148 f5 0"/>
              <a:gd name="f158" fmla="+- f149 f5 0"/>
              <a:gd name="f159" fmla="sqrt f150"/>
              <a:gd name="f160" fmla="*/ f151 f151 1"/>
              <a:gd name="f161" fmla="*/ f152 f152 1"/>
              <a:gd name="f162" fmla="*/ f153 f153 1"/>
              <a:gd name="f163" fmla="*/ f154 f154 1"/>
              <a:gd name="f164" fmla="*/ f155 f10 1"/>
              <a:gd name="f165" fmla="*/ f156 f10 1"/>
              <a:gd name="f166" fmla="*/ f157 f10 1"/>
              <a:gd name="f167" fmla="*/ f158 f10 1"/>
              <a:gd name="f168" fmla="*/ f21 f159 1"/>
              <a:gd name="f169" fmla="+- f160 f161 0"/>
              <a:gd name="f170" fmla="+- f162 f163 0"/>
              <a:gd name="f171" fmla="*/ f164 1 f4"/>
              <a:gd name="f172" fmla="*/ f165 1 f4"/>
              <a:gd name="f173" fmla="*/ f166 1 f4"/>
              <a:gd name="f174" fmla="*/ f167 1 f4"/>
              <a:gd name="f175" fmla="*/ f168 f122 1"/>
              <a:gd name="f176" fmla="*/ f168 f123 1"/>
              <a:gd name="f177" fmla="sqrt f169"/>
              <a:gd name="f178" fmla="sqrt f170"/>
              <a:gd name="f179" fmla="+- 0 0 f171"/>
              <a:gd name="f180" fmla="+- 0 0 f172"/>
              <a:gd name="f181" fmla="+- 0 0 f173"/>
              <a:gd name="f182" fmla="+- 0 0 f174"/>
              <a:gd name="f183" fmla="+- f120 f175 0"/>
              <a:gd name="f184" fmla="+- f121 f176 0"/>
              <a:gd name="f185" fmla="*/ f12 1 f177"/>
              <a:gd name="f186" fmla="*/ f30 1 f178"/>
              <a:gd name="f187" fmla="+- 0 0 f179"/>
              <a:gd name="f188" fmla="+- 0 0 f180"/>
              <a:gd name="f189" fmla="+- 0 0 f181"/>
              <a:gd name="f190" fmla="+- 0 0 f182"/>
              <a:gd name="f191" fmla="*/ f142 f185 1"/>
              <a:gd name="f192" fmla="*/ f143 f185 1"/>
              <a:gd name="f193" fmla="*/ f144 f186 1"/>
              <a:gd name="f194" fmla="*/ f145 f186 1"/>
              <a:gd name="f195" fmla="*/ f187 f4 1"/>
              <a:gd name="f196" fmla="*/ f188 f4 1"/>
              <a:gd name="f197" fmla="*/ f189 f4 1"/>
              <a:gd name="f198" fmla="*/ f190 f4 1"/>
              <a:gd name="f199" fmla="+- 10800 0 f191"/>
              <a:gd name="f200" fmla="+- 10800 0 f192"/>
              <a:gd name="f201" fmla="+- 10800 0 f193"/>
              <a:gd name="f202" fmla="+- 10800 0 f194"/>
              <a:gd name="f203" fmla="*/ f195 1 f10"/>
              <a:gd name="f204" fmla="*/ f196 1 f10"/>
              <a:gd name="f205" fmla="*/ f197 1 f10"/>
              <a:gd name="f206" fmla="*/ f198 1 f10"/>
              <a:gd name="f207" fmla="*/ f199 f18 1"/>
              <a:gd name="f208" fmla="*/ f200 f19 1"/>
              <a:gd name="f209" fmla="*/ f201 f18 1"/>
              <a:gd name="f210" fmla="*/ f202 f19 1"/>
              <a:gd name="f211" fmla="+- f203 0 f5"/>
              <a:gd name="f212" fmla="+- f204 0 f5"/>
              <a:gd name="f213" fmla="+- f205 0 f5"/>
              <a:gd name="f214" fmla="+- f206 0 f5"/>
              <a:gd name="f215" fmla="cos 1 f211"/>
              <a:gd name="f216" fmla="sin 1 f211"/>
              <a:gd name="f217" fmla="+- f212 0 f211"/>
              <a:gd name="f218" fmla="cos 1 f213"/>
              <a:gd name="f219" fmla="sin 1 f213"/>
              <a:gd name="f220" fmla="+- f214 0 f213"/>
              <a:gd name="f221" fmla="+- 0 0 f215"/>
              <a:gd name="f222" fmla="+- 0 0 f216"/>
              <a:gd name="f223" fmla="+- f217 0 f3"/>
              <a:gd name="f224" fmla="+- 0 0 f218"/>
              <a:gd name="f225" fmla="+- 0 0 f219"/>
              <a:gd name="f226" fmla="+- f220 f3 0"/>
              <a:gd name="f227" fmla="*/ f50 f221 1"/>
              <a:gd name="f228" fmla="*/ f50 f222 1"/>
              <a:gd name="f229" fmla="?: f217 f223 f217"/>
              <a:gd name="f230" fmla="*/ f35 f224 1"/>
              <a:gd name="f231" fmla="*/ f35 f225 1"/>
              <a:gd name="f232" fmla="?: f220 f220 f226"/>
              <a:gd name="f233" fmla="*/ f227 f227 1"/>
              <a:gd name="f234" fmla="*/ f228 f228 1"/>
              <a:gd name="f235" fmla="*/ f230 f230 1"/>
              <a:gd name="f236" fmla="*/ f231 f231 1"/>
              <a:gd name="f237" fmla="+- f233 f234 0"/>
              <a:gd name="f238" fmla="+- f235 f236 0"/>
              <a:gd name="f239" fmla="sqrt f237"/>
              <a:gd name="f240" fmla="sqrt f238"/>
              <a:gd name="f241" fmla="*/ f54 1 f239"/>
              <a:gd name="f242" fmla="*/ f40 1 f240"/>
              <a:gd name="f243" fmla="*/ f221 f241 1"/>
              <a:gd name="f244" fmla="*/ f222 f241 1"/>
              <a:gd name="f245" fmla="*/ f224 f242 1"/>
              <a:gd name="f246" fmla="*/ f225 f242 1"/>
              <a:gd name="f247" fmla="+- f53 0 f243"/>
              <a:gd name="f248" fmla="+- f53 0 f244"/>
              <a:gd name="f249" fmla="+- f39 0 f245"/>
              <a:gd name="f250" fmla="+- f39 0 f246"/>
            </a:gdLst>
            <a:ahLst>
              <a:ahPolar gdRefAng="f0" minAng="f9" maxAng="f14">
                <a:pos x="f207" y="f208"/>
              </a:ahPolar>
              <a:ahPolar gdRefR="f2" minR="f9" maxR="f13" gdRefAng="f1" minAng="f9" maxAng="f14">
                <a:pos x="f209" y="f210"/>
              </a:ahPolar>
            </a:ahLst>
            <a:cxnLst>
              <a:cxn ang="3cd4">
                <a:pos x="hc" y="t"/>
              </a:cxn>
              <a:cxn ang="0">
                <a:pos x="r" y="vc"/>
              </a:cxn>
              <a:cxn ang="cd4">
                <a:pos x="hc" y="b"/>
              </a:cxn>
              <a:cxn ang="cd2">
                <a:pos x="l" y="vc"/>
              </a:cxn>
            </a:cxnLst>
            <a:rect l="f31" t="f34" r="f32" b="f33"/>
            <a:pathLst>
              <a:path w="21600" h="21600">
                <a:moveTo>
                  <a:pt x="f247" y="f248"/>
                </a:moveTo>
                <a:arcTo wR="f50" hR="f50" stAng="f211" swAng="f229"/>
                <a:lnTo>
                  <a:pt x="f249" y="f250"/>
                </a:lnTo>
                <a:arcTo wR="f35" hR="f35" stAng="f213" swAng="f232"/>
                <a:lnTo>
                  <a:pt x="f119" y="f118"/>
                </a:lnTo>
                <a:lnTo>
                  <a:pt x="f184" y="f183"/>
                </a:lnTo>
                <a:lnTo>
                  <a:pt x="f121" y="f120"/>
                </a:lnTo>
                <a:close/>
              </a:path>
            </a:pathLst>
          </a:custGeom>
          <a:solidFill>
            <a:srgbClr val="000000"/>
          </a:solidFill>
          <a:ln w="0">
            <a:solidFill>
              <a:srgbClr val="3465A4"/>
            </a:solidFill>
            <a:prstDash val="solid"/>
            <a:headEnd type="arrow"/>
          </a:ln>
        </p:spPr>
        <p:txBody>
          <a:bodyPr wrap="square" lIns="90000" tIns="45000" rIns="90000" bIns="45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6" name="Forme libre : forme 5">
            <a:extLst>
              <a:ext uri="{FF2B5EF4-FFF2-40B4-BE49-F238E27FC236}">
                <a16:creationId xmlns:a16="http://schemas.microsoft.com/office/drawing/2014/main" id="{A41EEEBD-C0B5-E7F2-FFC3-85F543F9E73A}"/>
              </a:ext>
            </a:extLst>
          </p:cNvPr>
          <p:cNvSpPr/>
          <p:nvPr/>
        </p:nvSpPr>
        <p:spPr>
          <a:xfrm>
            <a:off x="2876400" y="6459479"/>
            <a:ext cx="1346400" cy="367200"/>
          </a:xfrm>
          <a:custGeom>
            <a:avLst>
              <a:gd name="f0" fmla="val 4680000"/>
              <a:gd name="f1" fmla="val 15180000"/>
              <a:gd name="f2" fmla="val 6875"/>
            </a:avLst>
            <a:gdLst>
              <a:gd name="f3" fmla="val 21600000"/>
              <a:gd name="f4" fmla="val 10800000"/>
              <a:gd name="f5" fmla="val 5400000"/>
              <a:gd name="f6" fmla="val 180"/>
              <a:gd name="f7" fmla="val w"/>
              <a:gd name="f8" fmla="val h"/>
              <a:gd name="f9" fmla="val 0"/>
              <a:gd name="f10" fmla="*/ 5419351 1 1725033"/>
              <a:gd name="f11" fmla="sqrt 2"/>
              <a:gd name="f12" fmla="*/ 10800 10800 1"/>
              <a:gd name="f13" fmla="val 10800"/>
              <a:gd name="f14" fmla="val 21599999"/>
              <a:gd name="f15" fmla="min 0 21600"/>
              <a:gd name="f16" fmla="max 0 21600"/>
              <a:gd name="f17" fmla="*/ f10 1 2"/>
              <a:gd name="f18" fmla="*/ f7 1 21600"/>
              <a:gd name="f19" fmla="*/ f8 1 21600"/>
              <a:gd name="f20" fmla="*/ f10 1 180"/>
              <a:gd name="f21" fmla="*/ f11 1 2"/>
              <a:gd name="f22" fmla="pin 0 f0 21599999"/>
              <a:gd name="f23" fmla="pin 0 f2 10800"/>
              <a:gd name="f24" fmla="pin 0 f1 21599999"/>
              <a:gd name="f25" fmla="+- f16 0 f15"/>
              <a:gd name="f26" fmla="+- 10800 f23 0"/>
              <a:gd name="f27" fmla="+- f23 0 2700"/>
              <a:gd name="f28" fmla="+- 0 0 f22"/>
              <a:gd name="f29" fmla="+- 0 0 f24"/>
              <a:gd name="f30" fmla="*/ f23 f23 1"/>
              <a:gd name="f31" fmla="*/ 0 f18 1"/>
              <a:gd name="f32" fmla="*/ 21600 f18 1"/>
              <a:gd name="f33" fmla="*/ 21600 f19 1"/>
              <a:gd name="f34" fmla="*/ 0 f19 1"/>
              <a:gd name="f35" fmla="*/ f25 1 2"/>
              <a:gd name="f36" fmla="+- 21600 0 f26"/>
              <a:gd name="f37" fmla="+- f28 f5 0"/>
              <a:gd name="f38" fmla="+- f29 f5 0"/>
              <a:gd name="f39" fmla="+- f15 f35 0"/>
              <a:gd name="f40" fmla="*/ f35 f35 1"/>
              <a:gd name="f41" fmla="*/ f37 f6 1"/>
              <a:gd name="f42" fmla="*/ f38 f6 1"/>
              <a:gd name="f43" fmla="min f26 f36"/>
              <a:gd name="f44" fmla="max f26 f36"/>
              <a:gd name="f45" fmla="*/ f41 1 f4"/>
              <a:gd name="f46" fmla="*/ f42 1 f4"/>
              <a:gd name="f47" fmla="+- f44 0 f43"/>
              <a:gd name="f48" fmla="+- 0 0 f45"/>
              <a:gd name="f49" fmla="+- 0 0 f46"/>
              <a:gd name="f50" fmla="*/ f47 1 2"/>
              <a:gd name="f51" fmla="val f48"/>
              <a:gd name="f52" fmla="val f49"/>
              <a:gd name="f53" fmla="+- f43 f50 0"/>
              <a:gd name="f54" fmla="*/ f50 f50 1"/>
              <a:gd name="f55" fmla="*/ f51 f20 1"/>
              <a:gd name="f56" fmla="*/ f52 f20 1"/>
              <a:gd name="f57" fmla="+- f52 45 0"/>
              <a:gd name="f58" fmla="*/ f51 f10 1"/>
              <a:gd name="f59" fmla="*/ f52 f10 1"/>
              <a:gd name="f60" fmla="+- 0 0 f55"/>
              <a:gd name="f61" fmla="+- 0 0 f56"/>
              <a:gd name="f62" fmla="*/ f57 f10 1"/>
              <a:gd name="f63" fmla="*/ f58 1 f6"/>
              <a:gd name="f64" fmla="*/ f59 1 f6"/>
              <a:gd name="f65" fmla="*/ f60 f4 1"/>
              <a:gd name="f66" fmla="*/ f61 f4 1"/>
              <a:gd name="f67" fmla="*/ f62 1 180"/>
              <a:gd name="f68" fmla="+- 0 0 f63"/>
              <a:gd name="f69" fmla="+- 0 0 f64"/>
              <a:gd name="f70" fmla="*/ f65 1 f10"/>
              <a:gd name="f71" fmla="*/ f66 1 f10"/>
              <a:gd name="f72" fmla="+- 0 0 f67"/>
              <a:gd name="f73" fmla="+- f68 f10 0"/>
              <a:gd name="f74" fmla="+- f69 f10 0"/>
              <a:gd name="f75" fmla="+- f70 0 f5"/>
              <a:gd name="f76" fmla="+- f71 0 f5"/>
              <a:gd name="f77" fmla="*/ f72 f4 1"/>
              <a:gd name="f78" fmla="+- f73 f17 0"/>
              <a:gd name="f79" fmla="+- f74 f17 0"/>
              <a:gd name="f80" fmla="cos 1 f75"/>
              <a:gd name="f81" fmla="sin 1 f75"/>
              <a:gd name="f82" fmla="cos 1 f76"/>
              <a:gd name="f83" fmla="sin 1 f76"/>
              <a:gd name="f84" fmla="*/ f77 1 f10"/>
              <a:gd name="f85" fmla="+- 0 0 f78"/>
              <a:gd name="f86" fmla="+- 0 0 f79"/>
              <a:gd name="f87" fmla="+- 0 0 f80"/>
              <a:gd name="f88" fmla="+- 0 0 f81"/>
              <a:gd name="f89" fmla="+- 0 0 f82"/>
              <a:gd name="f90" fmla="+- 0 0 f83"/>
              <a:gd name="f91" fmla="+- f84 0 f5"/>
              <a:gd name="f92" fmla="*/ f85 f4 1"/>
              <a:gd name="f93" fmla="*/ f86 f4 1"/>
              <a:gd name="f94" fmla="*/ 10800 f87 1"/>
              <a:gd name="f95" fmla="*/ 10800 f88 1"/>
              <a:gd name="f96" fmla="*/ 10800 f89 1"/>
              <a:gd name="f97" fmla="*/ 10800 f90 1"/>
              <a:gd name="f98" fmla="*/ f26 f87 1"/>
              <a:gd name="f99" fmla="*/ f26 f88 1"/>
              <a:gd name="f100" fmla="*/ f26 f89 1"/>
              <a:gd name="f101" fmla="*/ f26 f90 1"/>
              <a:gd name="f102" fmla="*/ 13500 f89 1"/>
              <a:gd name="f103" fmla="*/ 13500 f90 1"/>
              <a:gd name="f104" fmla="*/ f27 f89 1"/>
              <a:gd name="f105" fmla="*/ f27 f90 1"/>
              <a:gd name="f106" fmla="cos 1 f91"/>
              <a:gd name="f107" fmla="sin 1 f91"/>
              <a:gd name="f108" fmla="*/ f92 1 f10"/>
              <a:gd name="f109" fmla="*/ f93 1 f10"/>
              <a:gd name="f110" fmla="+- f94 10800 0"/>
              <a:gd name="f111" fmla="+- f95 10800 0"/>
              <a:gd name="f112" fmla="+- f96 10800 0"/>
              <a:gd name="f113" fmla="+- f97 10800 0"/>
              <a:gd name="f114" fmla="+- f98 10800 0"/>
              <a:gd name="f115" fmla="+- f99 10800 0"/>
              <a:gd name="f116" fmla="+- f100 10800 0"/>
              <a:gd name="f117" fmla="+- f101 10800 0"/>
              <a:gd name="f118" fmla="+- f102 10800 0"/>
              <a:gd name="f119" fmla="+- f103 10800 0"/>
              <a:gd name="f120" fmla="+- f104 10800 0"/>
              <a:gd name="f121" fmla="+- f105 10800 0"/>
              <a:gd name="f122" fmla="+- 0 0 f106"/>
              <a:gd name="f123" fmla="+- 0 0 f107"/>
              <a:gd name="f124" fmla="+- f108 0 f5"/>
              <a:gd name="f125" fmla="+- f109 0 f5"/>
              <a:gd name="f126" fmla="+- f121 0 f119"/>
              <a:gd name="f127" fmla="+- f120 0 f118"/>
              <a:gd name="f128" fmla="cos 1 f124"/>
              <a:gd name="f129" fmla="sin 1 f124"/>
              <a:gd name="f130" fmla="cos 1 f125"/>
              <a:gd name="f131" fmla="sin 1 f125"/>
              <a:gd name="f132" fmla="+- f117 0 f53"/>
              <a:gd name="f133" fmla="+- f116 0 f53"/>
              <a:gd name="f134" fmla="+- f115 0 f53"/>
              <a:gd name="f135" fmla="+- f114 0 f53"/>
              <a:gd name="f136" fmla="+- f111 0 f39"/>
              <a:gd name="f137" fmla="+- f110 0 f39"/>
              <a:gd name="f138" fmla="+- f113 0 f39"/>
              <a:gd name="f139" fmla="+- f112 0 f39"/>
              <a:gd name="f140" fmla="*/ f126 f126 1"/>
              <a:gd name="f141" fmla="*/ f127 f127 1"/>
              <a:gd name="f142" fmla="+- 0 0 f128"/>
              <a:gd name="f143" fmla="+- 0 0 f129"/>
              <a:gd name="f144" fmla="+- 0 0 f130"/>
              <a:gd name="f145" fmla="+- 0 0 f131"/>
              <a:gd name="f146" fmla="at2 f132 f133"/>
              <a:gd name="f147" fmla="at2 f134 f135"/>
              <a:gd name="f148" fmla="at2 f136 f137"/>
              <a:gd name="f149" fmla="at2 f138 f139"/>
              <a:gd name="f150" fmla="+- f140 f141 0"/>
              <a:gd name="f151" fmla="*/ 10800 f142 1"/>
              <a:gd name="f152" fmla="*/ 10800 f143 1"/>
              <a:gd name="f153" fmla="*/ f23 f144 1"/>
              <a:gd name="f154" fmla="*/ f23 f145 1"/>
              <a:gd name="f155" fmla="+- f146 f5 0"/>
              <a:gd name="f156" fmla="+- f147 f5 0"/>
              <a:gd name="f157" fmla="+- f148 f5 0"/>
              <a:gd name="f158" fmla="+- f149 f5 0"/>
              <a:gd name="f159" fmla="sqrt f150"/>
              <a:gd name="f160" fmla="*/ f151 f151 1"/>
              <a:gd name="f161" fmla="*/ f152 f152 1"/>
              <a:gd name="f162" fmla="*/ f153 f153 1"/>
              <a:gd name="f163" fmla="*/ f154 f154 1"/>
              <a:gd name="f164" fmla="*/ f155 f10 1"/>
              <a:gd name="f165" fmla="*/ f156 f10 1"/>
              <a:gd name="f166" fmla="*/ f157 f10 1"/>
              <a:gd name="f167" fmla="*/ f158 f10 1"/>
              <a:gd name="f168" fmla="*/ f21 f159 1"/>
              <a:gd name="f169" fmla="+- f160 f161 0"/>
              <a:gd name="f170" fmla="+- f162 f163 0"/>
              <a:gd name="f171" fmla="*/ f164 1 f4"/>
              <a:gd name="f172" fmla="*/ f165 1 f4"/>
              <a:gd name="f173" fmla="*/ f166 1 f4"/>
              <a:gd name="f174" fmla="*/ f167 1 f4"/>
              <a:gd name="f175" fmla="*/ f168 f122 1"/>
              <a:gd name="f176" fmla="*/ f168 f123 1"/>
              <a:gd name="f177" fmla="sqrt f169"/>
              <a:gd name="f178" fmla="sqrt f170"/>
              <a:gd name="f179" fmla="+- 0 0 f171"/>
              <a:gd name="f180" fmla="+- 0 0 f172"/>
              <a:gd name="f181" fmla="+- 0 0 f173"/>
              <a:gd name="f182" fmla="+- 0 0 f174"/>
              <a:gd name="f183" fmla="+- f120 f175 0"/>
              <a:gd name="f184" fmla="+- f121 f176 0"/>
              <a:gd name="f185" fmla="*/ f12 1 f177"/>
              <a:gd name="f186" fmla="*/ f30 1 f178"/>
              <a:gd name="f187" fmla="+- 0 0 f179"/>
              <a:gd name="f188" fmla="+- 0 0 f180"/>
              <a:gd name="f189" fmla="+- 0 0 f181"/>
              <a:gd name="f190" fmla="+- 0 0 f182"/>
              <a:gd name="f191" fmla="*/ f142 f185 1"/>
              <a:gd name="f192" fmla="*/ f143 f185 1"/>
              <a:gd name="f193" fmla="*/ f144 f186 1"/>
              <a:gd name="f194" fmla="*/ f145 f186 1"/>
              <a:gd name="f195" fmla="*/ f187 f4 1"/>
              <a:gd name="f196" fmla="*/ f188 f4 1"/>
              <a:gd name="f197" fmla="*/ f189 f4 1"/>
              <a:gd name="f198" fmla="*/ f190 f4 1"/>
              <a:gd name="f199" fmla="+- 10800 0 f191"/>
              <a:gd name="f200" fmla="+- 10800 0 f192"/>
              <a:gd name="f201" fmla="+- 10800 0 f193"/>
              <a:gd name="f202" fmla="+- 10800 0 f194"/>
              <a:gd name="f203" fmla="*/ f195 1 f10"/>
              <a:gd name="f204" fmla="*/ f196 1 f10"/>
              <a:gd name="f205" fmla="*/ f197 1 f10"/>
              <a:gd name="f206" fmla="*/ f198 1 f10"/>
              <a:gd name="f207" fmla="*/ f199 f18 1"/>
              <a:gd name="f208" fmla="*/ f200 f19 1"/>
              <a:gd name="f209" fmla="*/ f201 f18 1"/>
              <a:gd name="f210" fmla="*/ f202 f19 1"/>
              <a:gd name="f211" fmla="+- f203 0 f5"/>
              <a:gd name="f212" fmla="+- f204 0 f5"/>
              <a:gd name="f213" fmla="+- f205 0 f5"/>
              <a:gd name="f214" fmla="+- f206 0 f5"/>
              <a:gd name="f215" fmla="cos 1 f211"/>
              <a:gd name="f216" fmla="sin 1 f211"/>
              <a:gd name="f217" fmla="+- f212 0 f211"/>
              <a:gd name="f218" fmla="cos 1 f213"/>
              <a:gd name="f219" fmla="sin 1 f213"/>
              <a:gd name="f220" fmla="+- f214 0 f213"/>
              <a:gd name="f221" fmla="+- 0 0 f215"/>
              <a:gd name="f222" fmla="+- 0 0 f216"/>
              <a:gd name="f223" fmla="+- f217 0 f3"/>
              <a:gd name="f224" fmla="+- 0 0 f218"/>
              <a:gd name="f225" fmla="+- 0 0 f219"/>
              <a:gd name="f226" fmla="+- f220 f3 0"/>
              <a:gd name="f227" fmla="*/ f50 f221 1"/>
              <a:gd name="f228" fmla="*/ f50 f222 1"/>
              <a:gd name="f229" fmla="?: f217 f223 f217"/>
              <a:gd name="f230" fmla="*/ f35 f224 1"/>
              <a:gd name="f231" fmla="*/ f35 f225 1"/>
              <a:gd name="f232" fmla="?: f220 f220 f226"/>
              <a:gd name="f233" fmla="*/ f227 f227 1"/>
              <a:gd name="f234" fmla="*/ f228 f228 1"/>
              <a:gd name="f235" fmla="*/ f230 f230 1"/>
              <a:gd name="f236" fmla="*/ f231 f231 1"/>
              <a:gd name="f237" fmla="+- f233 f234 0"/>
              <a:gd name="f238" fmla="+- f235 f236 0"/>
              <a:gd name="f239" fmla="sqrt f237"/>
              <a:gd name="f240" fmla="sqrt f238"/>
              <a:gd name="f241" fmla="*/ f54 1 f239"/>
              <a:gd name="f242" fmla="*/ f40 1 f240"/>
              <a:gd name="f243" fmla="*/ f221 f241 1"/>
              <a:gd name="f244" fmla="*/ f222 f241 1"/>
              <a:gd name="f245" fmla="*/ f224 f242 1"/>
              <a:gd name="f246" fmla="*/ f225 f242 1"/>
              <a:gd name="f247" fmla="+- f53 0 f243"/>
              <a:gd name="f248" fmla="+- f53 0 f244"/>
              <a:gd name="f249" fmla="+- f39 0 f245"/>
              <a:gd name="f250" fmla="+- f39 0 f246"/>
            </a:gdLst>
            <a:ahLst>
              <a:ahPolar gdRefAng="f0" minAng="f9" maxAng="f14">
                <a:pos x="f207" y="f208"/>
              </a:ahPolar>
              <a:ahPolar gdRefR="f2" minR="f9" maxR="f13" gdRefAng="f1" minAng="f9" maxAng="f14">
                <a:pos x="f209" y="f210"/>
              </a:ahPolar>
            </a:ahLst>
            <a:cxnLst>
              <a:cxn ang="3cd4">
                <a:pos x="hc" y="t"/>
              </a:cxn>
              <a:cxn ang="0">
                <a:pos x="r" y="vc"/>
              </a:cxn>
              <a:cxn ang="cd4">
                <a:pos x="hc" y="b"/>
              </a:cxn>
              <a:cxn ang="cd2">
                <a:pos x="l" y="vc"/>
              </a:cxn>
            </a:cxnLst>
            <a:rect l="f31" t="f34" r="f32" b="f33"/>
            <a:pathLst>
              <a:path w="21600" h="21600">
                <a:moveTo>
                  <a:pt x="f247" y="f248"/>
                </a:moveTo>
                <a:arcTo wR="f50" hR="f50" stAng="f211" swAng="f229"/>
                <a:lnTo>
                  <a:pt x="f249" y="f250"/>
                </a:lnTo>
                <a:arcTo wR="f35" hR="f35" stAng="f213" swAng="f232"/>
                <a:lnTo>
                  <a:pt x="f119" y="f118"/>
                </a:lnTo>
                <a:lnTo>
                  <a:pt x="f184" y="f183"/>
                </a:lnTo>
                <a:lnTo>
                  <a:pt x="f121" y="f120"/>
                </a:lnTo>
                <a:close/>
              </a:path>
            </a:pathLst>
          </a:custGeom>
          <a:solidFill>
            <a:srgbClr val="000000"/>
          </a:solidFill>
          <a:ln w="0">
            <a:solidFill>
              <a:srgbClr val="3465A4"/>
            </a:solidFill>
            <a:prstDash val="solid"/>
          </a:ln>
        </p:spPr>
        <p:txBody>
          <a:bodyPr wrap="square" lIns="90000" tIns="45000" rIns="90000" bIns="45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BBB9EC-4D81-C18D-F2BB-62DB3AC2E231}"/>
              </a:ext>
            </a:extLst>
          </p:cNvPr>
          <p:cNvSpPr txBox="1">
            <a:spLocks noGrp="1"/>
          </p:cNvSpPr>
          <p:nvPr>
            <p:ph type="title" idx="4294967295"/>
          </p:nvPr>
        </p:nvSpPr>
        <p:spPr>
          <a:xfrm>
            <a:off x="-75240" y="122400"/>
            <a:ext cx="9622440" cy="1262160"/>
          </a:xfrm>
        </p:spPr>
        <p:txBody>
          <a:bodyPr vert="horz"/>
          <a:lstStyle/>
          <a:p>
            <a:pPr lvl="0" rtl="0"/>
            <a:r>
              <a:rPr lang="fr-FR" sz="2800" b="1" u="sng">
                <a:latin typeface="Liberation Serif" pitchFamily="18"/>
              </a:rPr>
              <a:t>IV/ Les opérations d’ordre</a:t>
            </a:r>
          </a:p>
        </p:txBody>
      </p:sp>
      <p:sp>
        <p:nvSpPr>
          <p:cNvPr id="3" name="ZoneTexte 2">
            <a:extLst>
              <a:ext uri="{FF2B5EF4-FFF2-40B4-BE49-F238E27FC236}">
                <a16:creationId xmlns:a16="http://schemas.microsoft.com/office/drawing/2014/main" id="{F8E14995-6BDA-BEB1-04C0-7138A7E72F32}"/>
              </a:ext>
            </a:extLst>
          </p:cNvPr>
          <p:cNvSpPr txBox="1"/>
          <p:nvPr/>
        </p:nvSpPr>
        <p:spPr>
          <a:xfrm>
            <a:off x="244800" y="1339200"/>
            <a:ext cx="10342800" cy="5943600"/>
          </a:xfrm>
          <a:prstGeom prst="rect">
            <a:avLst/>
          </a:prstGeom>
          <a:noFill/>
          <a:ln>
            <a:noFill/>
          </a:ln>
        </p:spPr>
        <p:txBody>
          <a:bodyPr vert="horz" wrap="none" lIns="90000" tIns="45000" rIns="90000" bIns="45000" anchorCtr="0" compatLnSpc="0">
            <a:spAutoFit/>
          </a:bodyPr>
          <a:lstStyle/>
          <a:p>
            <a:pPr marL="432000" marR="0" lvl="0" indent="-324000" algn="l" rtl="0" hangingPunct="0">
              <a:lnSpc>
                <a:spcPct val="100000"/>
              </a:lnSpc>
              <a:spcBef>
                <a:spcPts val="0"/>
              </a:spcBef>
              <a:spcAft>
                <a:spcPts val="1417"/>
              </a:spcAft>
              <a:buNone/>
              <a:tabLst/>
            </a:pPr>
            <a:r>
              <a:rPr lang="fr-FR" sz="2200" b="1" i="1" u="none" strike="noStrike" kern="1200" cap="none">
                <a:ln>
                  <a:noFill/>
                </a:ln>
                <a:latin typeface="Liberation Serif" pitchFamily="18"/>
                <a:ea typeface="Microsoft YaHei" pitchFamily="2"/>
                <a:cs typeface="Lucida Sans" pitchFamily="2"/>
              </a:rPr>
              <a:t>b) Points d’attention</a:t>
            </a:r>
          </a:p>
          <a:p>
            <a:pPr marL="432000" marR="0" lvl="0" indent="-324000" algn="l" rtl="0" hangingPunct="0">
              <a:lnSpc>
                <a:spcPct val="100000"/>
              </a:lnSpc>
              <a:spcBef>
                <a:spcPts val="0"/>
              </a:spcBef>
              <a:spcAft>
                <a:spcPts val="1417"/>
              </a:spcAft>
              <a:buBlip>
                <a:blip/>
              </a:buBlip>
              <a:tabLst/>
            </a:pPr>
            <a:r>
              <a:rPr lang="fr-FR" sz="2200" b="0" i="0" u="sng" strike="noStrike" kern="1200" cap="none">
                <a:ln>
                  <a:noFill/>
                </a:ln>
                <a:uFillTx/>
                <a:latin typeface="Liberation Serif" pitchFamily="18"/>
                <a:ea typeface="Microsoft YaHei" pitchFamily="2"/>
                <a:cs typeface="Lucida Sans" pitchFamily="2"/>
              </a:rPr>
              <a:t>Lors de la confection du budget :</a:t>
            </a:r>
          </a:p>
          <a:p>
            <a:pPr marL="540000" marR="180000" lvl="0" indent="-324000" algn="l" rtl="0" hangingPunct="0">
              <a:lnSpc>
                <a:spcPct val="100000"/>
              </a:lnSpc>
              <a:spcBef>
                <a:spcPts val="0"/>
              </a:spcBef>
              <a:spcAft>
                <a:spcPts val="1417"/>
              </a:spcAft>
              <a:buBlip>
                <a:blip/>
              </a:buBlip>
              <a:tabLst/>
            </a:pPr>
            <a:r>
              <a:rPr lang="fr-FR" sz="2200" b="0" i="0" u="none" strike="noStrike" kern="1200" cap="none">
                <a:ln>
                  <a:noFill/>
                </a:ln>
                <a:latin typeface="Liberation Serif" pitchFamily="18"/>
                <a:ea typeface="Times New Roman" pitchFamily="18"/>
                <a:cs typeface="Times New Roman" pitchFamily="18"/>
              </a:rPr>
              <a:t>      → L</a:t>
            </a:r>
            <a:r>
              <a:rPr lang="fr-FR" sz="2200" b="0" i="0" u="sng" strike="noStrike" kern="1200" cap="none">
                <a:ln>
                  <a:noFill/>
                </a:ln>
                <a:uFillTx/>
                <a:latin typeface="Liberation Serif" pitchFamily="18"/>
                <a:ea typeface="Times New Roman" pitchFamily="18"/>
                <a:cs typeface="Times New Roman" pitchFamily="18"/>
              </a:rPr>
              <a:t>es prévisions doivent être les mêmes</a:t>
            </a:r>
            <a:r>
              <a:rPr lang="fr-FR" sz="2200" b="0" i="0" u="none" strike="noStrike" kern="1200" cap="none">
                <a:ln>
                  <a:noFill/>
                </a:ln>
                <a:latin typeface="Liberation Serif" pitchFamily="18"/>
                <a:ea typeface="Times New Roman" pitchFamily="18"/>
                <a:cs typeface="Times New Roman" pitchFamily="18"/>
              </a:rPr>
              <a:t> :</a:t>
            </a:r>
          </a:p>
          <a:p>
            <a:pPr marL="720000" marR="0" lvl="0" indent="-324000" algn="l" rtl="0" hangingPunct="0">
              <a:lnSpc>
                <a:spcPct val="100000"/>
              </a:lnSpc>
              <a:spcBef>
                <a:spcPts val="0"/>
              </a:spcBef>
              <a:spcAft>
                <a:spcPts val="1417"/>
              </a:spcAft>
              <a:buSzPct val="45000"/>
              <a:buFont typeface="OpenSymbol"/>
              <a:buChar char="➢"/>
              <a:tabLst/>
            </a:pPr>
            <a:r>
              <a:rPr lang="fr-FR" sz="2200" b="0" i="0" u="none" strike="noStrike" kern="1200" cap="none">
                <a:ln>
                  <a:noFill/>
                </a:ln>
                <a:latin typeface="Liberation Serif" pitchFamily="18"/>
                <a:ea typeface="Times New Roman" pitchFamily="18"/>
                <a:cs typeface="Times New Roman" pitchFamily="18"/>
              </a:rPr>
              <a:t>au 041 en recettes ET en dépenses d’investissement</a:t>
            </a:r>
          </a:p>
          <a:p>
            <a:pPr marL="720000" marR="0" lvl="0" indent="-324000" algn="l" rtl="0" hangingPunct="0">
              <a:lnSpc>
                <a:spcPct val="100000"/>
              </a:lnSpc>
              <a:spcBef>
                <a:spcPts val="0"/>
              </a:spcBef>
              <a:spcAft>
                <a:spcPts val="1417"/>
              </a:spcAft>
              <a:buSzPct val="45000"/>
              <a:buFont typeface="OpenSymbol"/>
              <a:buChar char="➢"/>
              <a:tabLst/>
            </a:pPr>
            <a:r>
              <a:rPr lang="fr-FR" sz="2200" b="0" i="0" u="none" strike="noStrike" kern="1200" cap="none">
                <a:ln>
                  <a:noFill/>
                </a:ln>
                <a:solidFill>
                  <a:srgbClr val="000000"/>
                </a:solidFill>
                <a:latin typeface="Liberation Serif" pitchFamily="18"/>
                <a:ea typeface="Times New Roman" pitchFamily="18"/>
                <a:cs typeface="Times New Roman" pitchFamily="18"/>
              </a:rPr>
              <a:t>au 043 </a:t>
            </a:r>
            <a:r>
              <a:rPr lang="fr-FR" sz="2200" b="0" i="0" u="none" strike="noStrike" kern="1200" cap="none">
                <a:ln>
                  <a:noFill/>
                </a:ln>
                <a:latin typeface="Liberation Serif" pitchFamily="18"/>
                <a:ea typeface="Times New Roman" pitchFamily="18"/>
                <a:cs typeface="Times New Roman" pitchFamily="18"/>
              </a:rPr>
              <a:t>en recettes ET en dépenses de fonctionnement</a:t>
            </a:r>
          </a:p>
          <a:p>
            <a:pPr marL="720000" marR="0" lvl="0" indent="-324000" algn="l" rtl="0" hangingPunct="0">
              <a:lnSpc>
                <a:spcPct val="100000"/>
              </a:lnSpc>
              <a:spcBef>
                <a:spcPts val="0"/>
              </a:spcBef>
              <a:spcAft>
                <a:spcPts val="1417"/>
              </a:spcAft>
              <a:buSzPct val="45000"/>
              <a:buFont typeface="OpenSymbol"/>
              <a:buChar char="➢"/>
              <a:tabLst/>
            </a:pPr>
            <a:r>
              <a:rPr lang="fr-FR" sz="2200" b="0" i="0" u="none" strike="noStrike" kern="1200" cap="none">
                <a:ln>
                  <a:noFill/>
                </a:ln>
                <a:latin typeface="Liberation Serif" pitchFamily="18"/>
                <a:ea typeface="Times New Roman" pitchFamily="18"/>
                <a:cs typeface="Times New Roman" pitchFamily="18"/>
              </a:rPr>
              <a:t>au 040 en d’investissement ET au 042 en fonctionnement</a:t>
            </a:r>
          </a:p>
          <a:p>
            <a:pPr marL="432000" marR="0" lvl="0" indent="-324000" algn="l" rtl="0" hangingPunct="0">
              <a:lnSpc>
                <a:spcPct val="100000"/>
              </a:lnSpc>
              <a:spcBef>
                <a:spcPts val="0"/>
              </a:spcBef>
              <a:spcAft>
                <a:spcPts val="1417"/>
              </a:spcAft>
              <a:buNone/>
              <a:tabLst/>
            </a:pPr>
            <a:r>
              <a:rPr lang="fr-FR" sz="2200" b="0" i="0" u="none" strike="noStrike" kern="1200" cap="none">
                <a:ln>
                  <a:noFill/>
                </a:ln>
                <a:latin typeface="Liberation Serif" pitchFamily="18"/>
                <a:ea typeface="Times New Roman" pitchFamily="18"/>
                <a:cs typeface="Times New Roman" pitchFamily="18"/>
              </a:rPr>
              <a:t>        </a:t>
            </a:r>
          </a:p>
          <a:p>
            <a:pPr marL="432000" marR="0" lvl="0" indent="-324000" algn="l" rtl="0" hangingPunct="0">
              <a:lnSpc>
                <a:spcPct val="100000"/>
              </a:lnSpc>
              <a:spcBef>
                <a:spcPts val="0"/>
              </a:spcBef>
              <a:spcAft>
                <a:spcPts val="1417"/>
              </a:spcAft>
              <a:buNone/>
              <a:tabLst/>
            </a:pPr>
            <a:r>
              <a:rPr lang="fr-FR" sz="2200" b="0" i="0" u="sng" strike="noStrike" kern="1200" cap="none">
                <a:ln>
                  <a:noFill/>
                </a:ln>
                <a:uFillTx/>
                <a:latin typeface="Liberation Serif" pitchFamily="18"/>
                <a:ea typeface="Times New Roman" pitchFamily="18"/>
                <a:cs typeface="Times New Roman" pitchFamily="18"/>
              </a:rPr>
              <a:t>Lors de l’émission des titres et mandats :</a:t>
            </a:r>
          </a:p>
          <a:p>
            <a:pPr marL="432000" marR="0" lvl="0" indent="-324000" algn="l" rtl="0" hangingPunct="0">
              <a:lnSpc>
                <a:spcPct val="100000"/>
              </a:lnSpc>
              <a:spcBef>
                <a:spcPts val="0"/>
              </a:spcBef>
              <a:spcAft>
                <a:spcPts val="1417"/>
              </a:spcAft>
              <a:buNone/>
              <a:tabLst/>
            </a:pPr>
            <a:r>
              <a:rPr lang="fr-FR" sz="2200" b="0" i="0" u="none" strike="noStrike" kern="1200" cap="none">
                <a:ln>
                  <a:noFill/>
                </a:ln>
                <a:latin typeface="Liberation Serif" pitchFamily="18"/>
                <a:ea typeface="Times New Roman" pitchFamily="18"/>
                <a:cs typeface="Times New Roman" pitchFamily="18"/>
              </a:rPr>
              <a:t>        → Bien vérifier le </a:t>
            </a:r>
            <a:r>
              <a:rPr lang="fr-FR" sz="2200" b="1" i="0" u="none" strike="noStrike" kern="1200" cap="none">
                <a:ln>
                  <a:noFill/>
                </a:ln>
                <a:latin typeface="Liberation Serif" pitchFamily="18"/>
                <a:ea typeface="Times New Roman" pitchFamily="18"/>
                <a:cs typeface="Times New Roman" pitchFamily="18"/>
              </a:rPr>
              <a:t>typage</a:t>
            </a:r>
            <a:r>
              <a:rPr lang="fr-FR" sz="2200" b="0" i="0" u="none" strike="noStrike" kern="1200" cap="none">
                <a:ln>
                  <a:noFill/>
                </a:ln>
                <a:latin typeface="Liberation Serif" pitchFamily="18"/>
                <a:ea typeface="Times New Roman" pitchFamily="18"/>
                <a:cs typeface="Times New Roman" pitchFamily="18"/>
              </a:rPr>
              <a:t> des pièces en </a:t>
            </a:r>
            <a:r>
              <a:rPr lang="fr-FR" sz="2200" b="0" i="0" u="sng" strike="noStrike" kern="1200" cap="none">
                <a:ln>
                  <a:noFill/>
                </a:ln>
                <a:uFillTx/>
                <a:latin typeface="Liberation Serif" pitchFamily="18"/>
                <a:ea typeface="Times New Roman" pitchFamily="18"/>
                <a:cs typeface="Times New Roman" pitchFamily="18"/>
              </a:rPr>
              <a:t>Ordre Budgétaire</a:t>
            </a:r>
          </a:p>
          <a:p>
            <a:pPr marL="432000" marR="0" lvl="0" indent="-324000" algn="l" rtl="0" hangingPunct="0">
              <a:lnSpc>
                <a:spcPct val="100000"/>
              </a:lnSpc>
              <a:spcBef>
                <a:spcPts val="0"/>
              </a:spcBef>
              <a:spcAft>
                <a:spcPts val="1417"/>
              </a:spcAft>
              <a:buNone/>
              <a:tabLst/>
            </a:pPr>
            <a:r>
              <a:rPr lang="fr-FR" sz="2200" b="0" i="0" u="none" strike="noStrike" kern="1200" cap="none">
                <a:ln>
                  <a:noFill/>
                </a:ln>
                <a:latin typeface="Liberation Serif" pitchFamily="18"/>
                <a:ea typeface="Times New Roman" pitchFamily="18"/>
                <a:cs typeface="Times New Roman" pitchFamily="18"/>
              </a:rPr>
              <a:t>        → Bien émettre titre et mandat </a:t>
            </a:r>
            <a:r>
              <a:rPr lang="fr-FR" sz="2200" b="0" i="0" u="sng" strike="noStrike" kern="1200" cap="none">
                <a:ln>
                  <a:noFill/>
                </a:ln>
                <a:uFillTx/>
                <a:latin typeface="Liberation Serif" pitchFamily="18"/>
                <a:ea typeface="Times New Roman" pitchFamily="18"/>
                <a:cs typeface="Times New Roman" pitchFamily="18"/>
              </a:rPr>
              <a:t>concomitamment</a:t>
            </a:r>
          </a:p>
          <a:p>
            <a:pPr marL="0" marR="0" lvl="0" indent="0" rtl="0" hangingPunct="0">
              <a:lnSpc>
                <a:spcPct val="100000"/>
              </a:lnSpc>
              <a:spcBef>
                <a:spcPts val="0"/>
              </a:spcBef>
              <a:spcAft>
                <a:spcPts val="0"/>
              </a:spcAft>
              <a:buNone/>
              <a:tabLst/>
            </a:pPr>
            <a:endParaRPr lang="fr-FR" sz="22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4D4A41F-D4DB-8384-985F-BFFFD60594AD}"/>
              </a:ext>
            </a:extLst>
          </p:cNvPr>
          <p:cNvSpPr txBox="1"/>
          <p:nvPr/>
        </p:nvSpPr>
        <p:spPr>
          <a:xfrm>
            <a:off x="550800" y="183600"/>
            <a:ext cx="9590400" cy="8879400"/>
          </a:xfrm>
          <a:prstGeom prst="rect">
            <a:avLst/>
          </a:prstGeom>
          <a:noFill/>
          <a:ln>
            <a:noFill/>
          </a:ln>
        </p:spPr>
        <p:txBody>
          <a:bodyPr vert="horz" wrap="none" lIns="90000" tIns="45000" rIns="90000" bIns="45000" anchorCtr="0" compatLnSpc="0">
            <a:spAutoFit/>
          </a:bodyPr>
          <a:lstStyle/>
          <a:p>
            <a:pPr marL="0" marR="0" lvl="0" indent="0" algn="ctr" rtl="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                                                                                                                                                                   </a:t>
            </a:r>
            <a:r>
              <a:rPr lang="fr-FR" sz="2800" b="0" i="0" u="none" strike="noStrike" kern="1200" cap="none">
                <a:ln>
                  <a:noFill/>
                </a:ln>
                <a:latin typeface="Liberation Serif" pitchFamily="18"/>
                <a:ea typeface="Microsoft YaHei" pitchFamily="2"/>
                <a:cs typeface="Lucida Sans" pitchFamily="2"/>
              </a:rPr>
              <a:t> </a:t>
            </a:r>
            <a:r>
              <a:rPr lang="fr-FR" sz="2800" b="1" i="0" u="sng" strike="noStrike" kern="1200" cap="none">
                <a:ln>
                  <a:noFill/>
                </a:ln>
                <a:uFillTx/>
                <a:latin typeface="Liberation Serif" pitchFamily="18"/>
                <a:ea typeface="Microsoft YaHei" pitchFamily="2"/>
                <a:cs typeface="Lucida Sans" pitchFamily="2"/>
              </a:rPr>
              <a:t>V/ Les Créances douteuses et les non-valeurs</a:t>
            </a:r>
          </a:p>
          <a:p>
            <a:pPr marL="0" marR="0" lvl="0" indent="0" algn="ctr"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Bold" pitchFamily="2"/>
              <a:cs typeface="MarianneBold" pitchFamily="2"/>
            </a:endParaRP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Bold" pitchFamily="2"/>
              <a:cs typeface="MarianneBold" pitchFamily="2"/>
            </a:endParaRPr>
          </a:p>
          <a:p>
            <a:pPr marL="0" marR="0" lvl="0" indent="0" algn="l"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Bold" pitchFamily="2"/>
                <a:cs typeface="MarianneBold" pitchFamily="2"/>
              </a:rPr>
              <a:t>Il faut bien penser à</a:t>
            </a:r>
            <a:r>
              <a:rPr lang="fr-FR" sz="2200" b="1" i="0" u="none" strike="noStrike" kern="1200" cap="none">
                <a:ln>
                  <a:noFill/>
                </a:ln>
                <a:latin typeface="Liberation Serif" pitchFamily="18"/>
                <a:ea typeface="MarianneBold" pitchFamily="2"/>
                <a:cs typeface="MarianneBold" pitchFamily="2"/>
              </a:rPr>
              <a:t> </a:t>
            </a:r>
            <a:r>
              <a:rPr lang="fr-FR" sz="2200" b="0" i="0" u="none" strike="noStrike" kern="1200" cap="none">
                <a:ln>
                  <a:noFill/>
                </a:ln>
                <a:latin typeface="Liberation Serif" pitchFamily="18"/>
                <a:ea typeface="MarianneRegular" pitchFamily="2"/>
                <a:cs typeface="MarianneRegular" pitchFamily="2"/>
              </a:rPr>
              <a:t>la </a:t>
            </a:r>
            <a:r>
              <a:rPr lang="fr-FR" sz="2200" b="1" i="0" u="none" strike="noStrike" kern="1200" cap="none">
                <a:ln>
                  <a:noFill/>
                </a:ln>
                <a:solidFill>
                  <a:srgbClr val="0000FF"/>
                </a:solidFill>
                <a:latin typeface="Liberation Serif" pitchFamily="18"/>
                <a:ea typeface="MarianneBold" pitchFamily="2"/>
                <a:cs typeface="MarianneBold" pitchFamily="2"/>
              </a:rPr>
              <a:t>fiabilisation des comptes</a:t>
            </a:r>
            <a:r>
              <a:rPr lang="fr-FR" sz="2200" b="0" i="0" u="none" strike="noStrike" kern="1200" cap="none">
                <a:ln>
                  <a:noFill/>
                </a:ln>
                <a:latin typeface="Liberation Serif" pitchFamily="18"/>
                <a:ea typeface="MarianneRegular" pitchFamily="2"/>
                <a:cs typeface="MarianneRegular" pitchFamily="2"/>
              </a:rPr>
              <a:t> et donc aux </a:t>
            </a:r>
            <a:r>
              <a:rPr lang="fr-FR" sz="2200" b="1" i="0" u="none" strike="noStrike" kern="1200" cap="none">
                <a:ln>
                  <a:noFill/>
                </a:ln>
                <a:solidFill>
                  <a:srgbClr val="0000FF"/>
                </a:solidFill>
                <a:latin typeface="Liberation Serif" pitchFamily="18"/>
                <a:ea typeface="MarianneBold" pitchFamily="2"/>
                <a:cs typeface="MarianneBold" pitchFamily="2"/>
              </a:rPr>
              <a:t>non-valeurs et aux provisions</a:t>
            </a:r>
          </a:p>
          <a:p>
            <a:pPr marL="0" marR="0" lvl="0" indent="0" algn="l" rtl="0" hangingPunct="0">
              <a:lnSpc>
                <a:spcPct val="100000"/>
              </a:lnSpc>
              <a:spcBef>
                <a:spcPts val="0"/>
              </a:spcBef>
              <a:spcAft>
                <a:spcPts val="0"/>
              </a:spcAft>
              <a:buNone/>
              <a:tabLst/>
            </a:pPr>
            <a:endParaRPr lang="fr-FR" sz="2200" b="1" i="0" u="none" strike="noStrike" kern="1200" cap="none">
              <a:ln>
                <a:noFill/>
              </a:ln>
              <a:solidFill>
                <a:srgbClr val="0000FF"/>
              </a:solidFill>
              <a:latin typeface="Liberation Serif" pitchFamily="18"/>
              <a:ea typeface="MarianneBold" pitchFamily="2"/>
              <a:cs typeface="MarianneBold" pitchFamily="2"/>
            </a:endParaRPr>
          </a:p>
          <a:p>
            <a:pPr marL="0" marR="0" lvl="0" indent="0" algn="l" rtl="0" hangingPunct="0">
              <a:lnSpc>
                <a:spcPct val="100000"/>
              </a:lnSpc>
              <a:spcBef>
                <a:spcPts val="0"/>
              </a:spcBef>
              <a:spcAft>
                <a:spcPts val="0"/>
              </a:spcAft>
              <a:buNone/>
              <a:tabLst/>
            </a:pPr>
            <a:r>
              <a:rPr lang="fr-FR" sz="2200" b="1" i="0" u="none" strike="noStrike" kern="1200" cap="none">
                <a:ln>
                  <a:noFill/>
                </a:ln>
                <a:latin typeface="Liberation Serif" pitchFamily="18"/>
                <a:ea typeface="OpenSymbol" pitchFamily="2"/>
                <a:cs typeface="OpenSymbol" pitchFamily="2"/>
              </a:rPr>
              <a:t>1/ </a:t>
            </a:r>
            <a:r>
              <a:rPr lang="fr-FR" sz="2200" b="1" i="0" u="none" strike="noStrike" kern="1200" cap="none">
                <a:ln>
                  <a:noFill/>
                </a:ln>
                <a:latin typeface="Liberation Serif" pitchFamily="18"/>
                <a:ea typeface="MarianneRegular" pitchFamily="2"/>
                <a:cs typeface="MarianneRegular" pitchFamily="2"/>
              </a:rPr>
              <a:t>Les non-valeurs et créances éteintes</a:t>
            </a:r>
          </a:p>
          <a:p>
            <a:pPr marL="0" marR="0" lvl="0" indent="0" algn="l"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Il convient de prévoir des crédits de dépense aux comptes 6541 et 6542 ( dans le cadre d’une procédure de </a:t>
            </a:r>
            <a:r>
              <a:rPr lang="fr-FR" sz="2200" b="0" i="0" u="none" strike="noStrike" kern="1200" cap="none">
                <a:ln>
                  <a:noFill/>
                </a:ln>
                <a:latin typeface="Liberation Serif" pitchFamily="18"/>
                <a:ea typeface="MarianneBold" pitchFamily="2"/>
                <a:cs typeface="MarianneBold" pitchFamily="2"/>
              </a:rPr>
              <a:t>surendettement ou d’une procédure collective)</a:t>
            </a:r>
          </a:p>
          <a:p>
            <a:pPr marL="0" marR="0" lvl="0" indent="0" algn="l"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L’état de non-valeur envoyé par le SGC est à traiter le plus rapidement possible, avec une délibération à prendre dès le prochain conseil municipal.Ce dernier peut déléguer au maire l’admission en non-valeur des créances de faible montant</a:t>
            </a: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Regular" pitchFamily="2"/>
              <a:cs typeface="MarianneRegular" pitchFamily="2"/>
            </a:endParaRPr>
          </a:p>
          <a:p>
            <a:pPr marL="0" marR="0" lvl="0" indent="0" algn="l" rtl="0" hangingPunct="0">
              <a:lnSpc>
                <a:spcPct val="100000"/>
              </a:lnSpc>
              <a:spcBef>
                <a:spcPts val="0"/>
              </a:spcBef>
              <a:spcAft>
                <a:spcPts val="0"/>
              </a:spcAft>
              <a:buNone/>
              <a:tabLst/>
            </a:pPr>
            <a:r>
              <a:rPr lang="fr-FR" sz="2200" b="1" i="0" u="none" strike="noStrike" kern="1200" cap="none">
                <a:ln>
                  <a:noFill/>
                </a:ln>
                <a:latin typeface="Liberation Serif" pitchFamily="18"/>
                <a:ea typeface="OpenSymbol" pitchFamily="2"/>
                <a:cs typeface="OpenSymbol" pitchFamily="2"/>
              </a:rPr>
              <a:t>2/ </a:t>
            </a:r>
            <a:r>
              <a:rPr lang="fr-FR" sz="2200" b="1" i="0" u="none" strike="noStrike" kern="1200" cap="none">
                <a:ln>
                  <a:noFill/>
                </a:ln>
                <a:latin typeface="Liberation Serif" pitchFamily="18"/>
                <a:ea typeface="MarianneRegular" pitchFamily="2"/>
                <a:cs typeface="MarianneRegular" pitchFamily="2"/>
              </a:rPr>
              <a:t>Les provisions pour créances douteuses</a:t>
            </a:r>
          </a:p>
          <a:p>
            <a:pPr marL="0" marR="0" lvl="0" indent="0" algn="l" rtl="0" hangingPunct="0">
              <a:lnSpc>
                <a:spcPct val="100000"/>
              </a:lnSpc>
              <a:spcBef>
                <a:spcPts val="0"/>
              </a:spcBef>
              <a:spcAft>
                <a:spcPts val="0"/>
              </a:spcAft>
              <a:buNone/>
              <a:tabLst/>
            </a:pPr>
            <a:r>
              <a:rPr lang="fr-FR" sz="2200" b="0" i="0" u="none" strike="noStrike" kern="1200" cap="none">
                <a:ln>
                  <a:noFill/>
                </a:ln>
                <a:latin typeface="Liberation Serif" pitchFamily="18"/>
                <a:ea typeface="MarianneRegular" pitchFamily="2"/>
                <a:cs typeface="MarianneRegular" pitchFamily="2"/>
              </a:rPr>
              <a:t>Le droit commun des provisions est semi-budgétaire . Les crédits budgétaires sont à prévoir au compte </a:t>
            </a:r>
            <a:r>
              <a:rPr lang="fr-FR" sz="2200" b="1" i="0" u="none" strike="noStrike" kern="1200" cap="none">
                <a:ln>
                  <a:noFill/>
                </a:ln>
                <a:latin typeface="Liberation Serif" pitchFamily="18"/>
                <a:ea typeface="MarianneBold" pitchFamily="2"/>
                <a:cs typeface="MarianneBold" pitchFamily="2"/>
              </a:rPr>
              <a:t>681(7)</a:t>
            </a:r>
            <a:r>
              <a:rPr lang="fr-FR" sz="2200" b="0" i="0" u="none" strike="noStrike" kern="1200" cap="none">
                <a:ln>
                  <a:noFill/>
                </a:ln>
                <a:latin typeface="Liberation Serif" pitchFamily="18"/>
                <a:ea typeface="MarianneBold" pitchFamily="2"/>
                <a:cs typeface="MarianneBold" pitchFamily="2"/>
              </a:rPr>
              <a:t> Dotations aux dépréciations des actifs circulants et/ou au </a:t>
            </a:r>
            <a:r>
              <a:rPr lang="fr-FR" sz="2200" b="1" i="0" u="none" strike="noStrike" kern="1200" cap="none">
                <a:ln>
                  <a:noFill/>
                </a:ln>
                <a:latin typeface="Liberation Serif" pitchFamily="18"/>
                <a:ea typeface="MarianneBold" pitchFamily="2"/>
                <a:cs typeface="MarianneBold" pitchFamily="2"/>
              </a:rPr>
              <a:t>781(7)</a:t>
            </a:r>
            <a:r>
              <a:rPr lang="fr-FR" sz="2200" b="0" i="0" u="none" strike="noStrike" kern="1200" cap="none">
                <a:ln>
                  <a:noFill/>
                </a:ln>
                <a:latin typeface="Liberation Serif" pitchFamily="18"/>
                <a:ea typeface="MarianneBold" pitchFamily="2"/>
                <a:cs typeface="MarianneBold" pitchFamily="2"/>
              </a:rPr>
              <a:t> Reprises sur dépréciations des actifs circulants</a:t>
            </a:r>
            <a:r>
              <a:rPr lang="fr-FR" sz="2200" b="0" i="0" u="none" strike="noStrike" kern="1200" cap="none">
                <a:ln>
                  <a:noFill/>
                </a:ln>
                <a:latin typeface="Liberation Serif" pitchFamily="18"/>
                <a:ea typeface="MarianneRegular" pitchFamily="2"/>
                <a:cs typeface="MarianneRegular" pitchFamily="2"/>
              </a:rPr>
              <a:t> (opération réelle). Le mandat émis pour la constitution de la provision et le titre relatif à la reprise de provision seront typés d’ordre mixte.  </a:t>
            </a: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Regular" pitchFamily="2"/>
              <a:cs typeface="MarianneRegular" pitchFamily="2"/>
            </a:endParaRP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Regular" pitchFamily="2"/>
              <a:cs typeface="MarianneRegular" pitchFamily="2"/>
            </a:endParaRP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arianneRegular" pitchFamily="2"/>
              <a:cs typeface="MarianneRegular" pitchFamily="2"/>
            </a:endParaRPr>
          </a:p>
          <a:p>
            <a:pPr marL="0" marR="0" lvl="0" indent="0" algn="l"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ans" pitchFamily="18"/>
                <a:ea typeface="Microsoft YaHei" pitchFamily="2"/>
                <a:cs typeface="Lucida Sans" pitchFamily="2"/>
              </a:rPr>
              <a:t>    </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                                                           </a:t>
            </a: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029046-4DC5-A7BE-9E8D-7ECA188D9450}"/>
              </a:ext>
            </a:extLst>
          </p:cNvPr>
          <p:cNvSpPr txBox="1">
            <a:spLocks noGrp="1"/>
          </p:cNvSpPr>
          <p:nvPr>
            <p:ph type="title" idx="4294967295"/>
          </p:nvPr>
        </p:nvSpPr>
        <p:spPr>
          <a:xfrm>
            <a:off x="534600" y="122400"/>
            <a:ext cx="9622440" cy="1101600"/>
          </a:xfrm>
        </p:spPr>
        <p:txBody>
          <a:bodyPr vert="horz"/>
          <a:lstStyle/>
          <a:p>
            <a:pPr lvl="0" rtl="0"/>
            <a:r>
              <a:rPr lang="fr-FR" sz="2800" b="1" u="sng">
                <a:latin typeface="Liberation Serif" pitchFamily="18"/>
              </a:rPr>
              <a:t>VI/ La fongibilité des crédits</a:t>
            </a:r>
          </a:p>
        </p:txBody>
      </p:sp>
      <p:sp>
        <p:nvSpPr>
          <p:cNvPr id="3" name="ZoneTexte 2">
            <a:extLst>
              <a:ext uri="{FF2B5EF4-FFF2-40B4-BE49-F238E27FC236}">
                <a16:creationId xmlns:a16="http://schemas.microsoft.com/office/drawing/2014/main" id="{21E2F04A-0C1C-E8E1-EAF3-11D865A4F905}"/>
              </a:ext>
            </a:extLst>
          </p:cNvPr>
          <p:cNvSpPr txBox="1"/>
          <p:nvPr/>
        </p:nvSpPr>
        <p:spPr>
          <a:xfrm>
            <a:off x="428400" y="1107000"/>
            <a:ext cx="10036800" cy="672660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1" u="none" strike="noStrike" kern="1200" cap="none">
                <a:ln>
                  <a:noFill/>
                </a:ln>
                <a:latin typeface="Liberation Serif" pitchFamily="18"/>
                <a:ea typeface="Microsoft YaHei" pitchFamily="2"/>
                <a:cs typeface="Lucida Sans" pitchFamily="2"/>
              </a:rPr>
              <a:t>a) Définition</a:t>
            </a:r>
          </a:p>
          <a:p>
            <a:pPr marL="0" marR="0" lvl="0" indent="0" algn="just" rtl="0" hangingPunct="0">
              <a:lnSpc>
                <a:spcPct val="100000"/>
              </a:lnSpc>
              <a:spcBef>
                <a:spcPts val="0"/>
              </a:spcBef>
              <a:spcAft>
                <a:spcPts val="0"/>
              </a:spcAft>
              <a:buNone/>
              <a:tabLst/>
            </a:pPr>
            <a:endParaRPr lang="fr-FR" sz="2200" b="1" i="1"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La fongibilité des crédits est la possibilité pour l’exécutif , si l’assemblée l’y a autorisé, de procéder à des virements de crédits de chapitre à chapitre au sein de la même section, à l’exclusion des crédits relatifs aux dépenses de personnel, dans une limite fixée par l’assemblée délibérante et ne pouvant dépasser 7,5 % des dépenses réelles de la section  (article L5217-10-6 du CGCT).</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1" u="none" strike="noStrike" kern="1200" cap="none">
                <a:ln>
                  <a:noFill/>
                </a:ln>
                <a:solidFill>
                  <a:srgbClr val="000000"/>
                </a:solidFill>
                <a:highlight>
                  <a:srgbClr val="FFFFFF"/>
                </a:highlight>
                <a:latin typeface="Liberation Serif" pitchFamily="18"/>
                <a:ea typeface="Microsoft YaHei" pitchFamily="2"/>
                <a:cs typeface="Lucida Sans" pitchFamily="2"/>
              </a:rPr>
              <a:t>b) Les conditions de mise en oeuvre</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1/ La</a:t>
            </a:r>
            <a:r>
              <a:rPr lang="fr-FR" sz="2200" b="0" i="0" u="sng" strike="noStrike" kern="1200" cap="none">
                <a:ln>
                  <a:noFill/>
                </a:ln>
                <a:uFillTx/>
                <a:latin typeface="Liberation Serif" pitchFamily="18"/>
                <a:ea typeface="Microsoft YaHei" pitchFamily="2"/>
                <a:cs typeface="Lucida Sans" pitchFamily="2"/>
              </a:rPr>
              <a:t> délibération d’adoption du budget</a:t>
            </a:r>
            <a:r>
              <a:rPr lang="fr-FR" sz="2200" b="0" i="0" u="none" strike="noStrike" kern="1200" cap="none">
                <a:ln>
                  <a:noFill/>
                </a:ln>
                <a:latin typeface="Liberation Serif" pitchFamily="18"/>
                <a:ea typeface="Microsoft YaHei" pitchFamily="2"/>
                <a:cs typeface="Lucida Sans" pitchFamily="2"/>
              </a:rPr>
              <a:t> doit comporter une mention du type :</a:t>
            </a:r>
          </a:p>
          <a:p>
            <a:pPr marL="0" marR="0" lvl="0" indent="0" algn="just" rtl="0" hangingPunct="0">
              <a:lnSpc>
                <a:spcPct val="100000"/>
              </a:lnSpc>
              <a:spcBef>
                <a:spcPts val="0"/>
              </a:spcBef>
              <a:spcAft>
                <a:spcPts val="0"/>
              </a:spcAft>
              <a:buNone/>
              <a:tabLst/>
            </a:pPr>
            <a:r>
              <a:rPr lang="fr-FR" sz="1800" b="0" i="0" u="none" strike="noStrike" kern="1200" cap="none">
                <a:ln>
                  <a:noFill/>
                </a:ln>
                <a:solidFill>
                  <a:srgbClr val="355269"/>
                </a:solidFill>
                <a:latin typeface="Arial" pitchFamily="34"/>
                <a:ea typeface="Arial" pitchFamily="34"/>
                <a:cs typeface="Arial" pitchFamily="34"/>
              </a:rPr>
              <a:t> </a:t>
            </a:r>
            <a:r>
              <a:rPr lang="fr-FR" sz="1500" b="0" i="0" u="none" strike="noStrike" kern="1200" cap="none">
                <a:ln>
                  <a:noFill/>
                </a:ln>
                <a:solidFill>
                  <a:srgbClr val="355269"/>
                </a:solidFill>
                <a:latin typeface="Arial" pitchFamily="34"/>
                <a:ea typeface="Arial" pitchFamily="34"/>
                <a:cs typeface="Arial" pitchFamily="34"/>
              </a:rPr>
              <a:t>"Conformément aux dispositions de l'article L.5217-10-6 du CGCT, l'assemblée délibérante autorise l'exécutif à procéder à des virements de crédits entre chapitres  à l'occasion du vote du budget 2023 dans la limite de " %" des dépenses réelles de la section d'investissement et de "%" des dépenses réelles de la section de fonctionnement . Les taux fixés par l'assemblée délibérante  seront reportés à l'état I-B du budget.</a:t>
            </a:r>
          </a:p>
          <a:p>
            <a:pPr marL="0" marR="0" lvl="0" indent="0" algn="just" rtl="0" hangingPunct="0">
              <a:lnSpc>
                <a:spcPct val="100000"/>
              </a:lnSpc>
              <a:spcBef>
                <a:spcPts val="0"/>
              </a:spcBef>
              <a:spcAft>
                <a:spcPts val="0"/>
              </a:spcAft>
              <a:buNone/>
              <a:tabLst/>
            </a:pPr>
            <a:endParaRPr lang="fr-FR" sz="1300" b="0" i="0" u="none" strike="noStrike" kern="1200" cap="none">
              <a:ln>
                <a:noFill/>
              </a:ln>
              <a:solidFill>
                <a:srgbClr val="355269"/>
              </a:solidFill>
              <a:latin typeface="Arial" pitchFamily="34"/>
              <a:ea typeface="Arial" pitchFamily="34"/>
              <a:cs typeface="Arial" pitchFamily="34"/>
            </a:endParaRPr>
          </a:p>
          <a:p>
            <a:pPr marL="0" marR="0" lvl="0" indent="0" algn="just" rtl="0" hangingPunct="0">
              <a:lnSpc>
                <a:spcPct val="100000"/>
              </a:lnSpc>
              <a:spcBef>
                <a:spcPts val="0"/>
              </a:spcBef>
              <a:spcAft>
                <a:spcPts val="0"/>
              </a:spcAft>
              <a:buNone/>
              <a:tabLst/>
            </a:pPr>
            <a:r>
              <a:rPr lang="fr-FR" sz="2200" b="0" i="0" u="none" strike="noStrike" kern="1200" cap="none">
                <a:ln>
                  <a:noFill/>
                </a:ln>
                <a:solidFill>
                  <a:srgbClr val="000000"/>
                </a:solidFill>
                <a:latin typeface="Liberation Serif" pitchFamily="18"/>
                <a:ea typeface="Arial" pitchFamily="34"/>
                <a:cs typeface="Arial" pitchFamily="34"/>
              </a:rPr>
              <a:t>2/ Il faut</a:t>
            </a:r>
            <a:r>
              <a:rPr lang="fr-FR" sz="2200" b="0" i="0" u="sng" strike="noStrike" kern="1200" cap="none">
                <a:ln>
                  <a:noFill/>
                </a:ln>
                <a:solidFill>
                  <a:srgbClr val="000000"/>
                </a:solidFill>
                <a:uFillTx/>
                <a:latin typeface="Liberation Serif" pitchFamily="18"/>
                <a:ea typeface="Arial" pitchFamily="34"/>
                <a:cs typeface="Arial" pitchFamily="34"/>
              </a:rPr>
              <a:t> formaliser la décision de l’assemblée délibérante</a:t>
            </a:r>
            <a:r>
              <a:rPr lang="fr-FR" sz="2200" b="0" i="0" u="none" strike="noStrike" kern="1200" cap="none">
                <a:ln>
                  <a:noFill/>
                </a:ln>
                <a:solidFill>
                  <a:srgbClr val="000000"/>
                </a:solidFill>
                <a:latin typeface="Liberation Serif" pitchFamily="18"/>
                <a:ea typeface="Arial" pitchFamily="34"/>
                <a:cs typeface="Arial" pitchFamily="34"/>
              </a:rPr>
              <a:t> dans la maquette budgétaire :      Etat I-B-modalités du vote du budget.</a:t>
            </a:r>
          </a:p>
          <a:p>
            <a:pPr marL="0" marR="0" lvl="0" indent="0" algn="just" rtl="0" hangingPunct="0">
              <a:lnSpc>
                <a:spcPct val="100000"/>
              </a:lnSpc>
              <a:spcBef>
                <a:spcPts val="0"/>
              </a:spcBef>
              <a:spcAft>
                <a:spcPts val="0"/>
              </a:spcAft>
              <a:buNone/>
              <a:tabLst/>
            </a:pPr>
            <a:endParaRPr lang="fr-FR" sz="2200" b="0" i="0" u="none" strike="noStrike" kern="1200" cap="none">
              <a:ln>
                <a:noFill/>
              </a:ln>
              <a:solidFill>
                <a:srgbClr val="000000"/>
              </a:solidFill>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page26">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225919B-7343-49AA-73D8-E97136CBF6DA}"/>
              </a:ext>
            </a:extLst>
          </p:cNvPr>
          <p:cNvSpPr txBox="1"/>
          <p:nvPr/>
        </p:nvSpPr>
        <p:spPr>
          <a:xfrm>
            <a:off x="244800" y="979200"/>
            <a:ext cx="9792000" cy="6891120"/>
          </a:xfrm>
          <a:prstGeom prst="rect">
            <a:avLst/>
          </a:prstGeom>
          <a:noFill/>
          <a:ln>
            <a:noFill/>
          </a:ln>
        </p:spPr>
        <p:txBody>
          <a:bodyPr vert="horz" wrap="none" lIns="90000" tIns="45000" rIns="90000" bIns="45000" anchorCtr="0" compatLnSpc="0">
            <a:sp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3/ Ces mouvements de crédits </a:t>
            </a:r>
            <a:r>
              <a:rPr lang="fr-FR" sz="2200" b="0" i="0" u="sng" strike="noStrike" kern="1200" cap="none">
                <a:ln>
                  <a:noFill/>
                </a:ln>
                <a:uFillTx/>
                <a:latin typeface="Liberation Serif" pitchFamily="18"/>
                <a:ea typeface="Microsoft YaHei" pitchFamily="2"/>
                <a:cs typeface="Lucida Sans" pitchFamily="2"/>
              </a:rPr>
              <a:t>ne doivent pas entraîner une insuffisance de crédits</a:t>
            </a:r>
            <a:r>
              <a:rPr lang="fr-FR" sz="2200" b="0" i="0" u="none" strike="noStrike" kern="1200" cap="none">
                <a:ln>
                  <a:noFill/>
                </a:ln>
                <a:latin typeface="Liberation Serif" pitchFamily="18"/>
                <a:ea typeface="Microsoft YaHei" pitchFamily="2"/>
                <a:cs typeface="Lucida Sans" pitchFamily="2"/>
              </a:rPr>
              <a:t> nécessaires au règlement des dépenses obligatoires sur un chapitre.</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4/ Il y a l’obligation de </a:t>
            </a:r>
            <a:r>
              <a:rPr lang="fr-FR" sz="2200" b="0" i="0" u="sng" strike="noStrike" kern="1200" cap="none">
                <a:ln>
                  <a:noFill/>
                </a:ln>
                <a:uFillTx/>
                <a:latin typeface="Liberation Serif" pitchFamily="18"/>
                <a:ea typeface="Microsoft YaHei" pitchFamily="2"/>
                <a:cs typeface="Lucida Sans" pitchFamily="2"/>
              </a:rPr>
              <a:t>transmission des virements de crédits</a:t>
            </a:r>
            <a:r>
              <a:rPr lang="fr-FR" sz="2200" b="0" i="0" u="none" strike="noStrike" kern="1200" cap="none">
                <a:ln>
                  <a:noFill/>
                </a:ln>
                <a:latin typeface="Liberation Serif" pitchFamily="18"/>
                <a:ea typeface="Microsoft YaHei" pitchFamily="2"/>
                <a:cs typeface="Lucida Sans" pitchFamily="2"/>
              </a:rPr>
              <a:t> au représentant de l’Etat, chargé de leur contrôle.</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5/ Une </a:t>
            </a:r>
            <a:r>
              <a:rPr lang="fr-FR" sz="2200" b="0" i="0" u="sng" strike="noStrike" kern="1200" cap="none">
                <a:ln>
                  <a:noFill/>
                </a:ln>
                <a:uFillTx/>
                <a:latin typeface="Liberation Serif" pitchFamily="18"/>
                <a:ea typeface="Microsoft YaHei" pitchFamily="2"/>
                <a:cs typeface="Lucida Sans" pitchFamily="2"/>
              </a:rPr>
              <a:t>information de l’assemblée délibérante</a:t>
            </a:r>
            <a:r>
              <a:rPr lang="fr-FR" sz="2200" b="0" i="0" u="none" strike="noStrike" kern="1200" cap="none">
                <a:ln>
                  <a:noFill/>
                </a:ln>
                <a:latin typeface="Liberation Serif" pitchFamily="18"/>
                <a:ea typeface="Microsoft YaHei" pitchFamily="2"/>
                <a:cs typeface="Lucida Sans" pitchFamily="2"/>
              </a:rPr>
              <a:t> de ces virements de crédits doit être faite lors de sa plus proche séance.</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Transmission concomitante au SGC du flux budgétaire et de la décision de virement de crédits</a:t>
            </a:r>
          </a:p>
          <a:p>
            <a:pPr marL="0" marR="0" lvl="0" indent="0" algn="just" rtl="0" hangingPunct="0">
              <a:lnSpc>
                <a:spcPct val="100000"/>
              </a:lnSpc>
              <a:spcBef>
                <a:spcPts val="0"/>
              </a:spcBef>
              <a:spcAft>
                <a:spcPts val="0"/>
              </a:spcAft>
              <a:buNone/>
              <a:tabLst/>
            </a:pPr>
            <a:r>
              <a:rPr lang="fr-FR" sz="2200" b="1" i="1" u="none" strike="noStrike" kern="1200" cap="none">
                <a:ln>
                  <a:noFill/>
                </a:ln>
                <a:solidFill>
                  <a:srgbClr val="000080"/>
                </a:solidFill>
                <a:highlight>
                  <a:scrgbClr r="0" g="0" b="0">
                    <a:alpha val="0"/>
                  </a:scrgbClr>
                </a:highlight>
                <a:latin typeface="Liberation Serif" pitchFamily="18"/>
                <a:ea typeface="Arial" pitchFamily="2"/>
                <a:cs typeface="Arial" pitchFamily="2"/>
              </a:rPr>
              <a:t>SGSXXX@dgfip.finances.gouv.fr </a:t>
            </a:r>
            <a:r>
              <a:rPr lang="fr-FR" sz="2200" b="0" i="0" u="none" strike="noStrike" kern="1200" cap="none">
                <a:ln>
                  <a:noFill/>
                </a:ln>
                <a:solidFill>
                  <a:srgbClr val="000000"/>
                </a:solidFill>
                <a:highlight>
                  <a:scrgbClr r="0" g="0" b="0">
                    <a:alpha val="0"/>
                  </a:scrgbClr>
                </a:highlight>
                <a:latin typeface="Liberation Serif" pitchFamily="18"/>
                <a:ea typeface="Arial" pitchFamily="2"/>
                <a:cs typeface="Arial" pitchFamily="2"/>
              </a:rPr>
              <a:t>en respectant les règles de nommage suivantes </a:t>
            </a:r>
            <a:r>
              <a:rPr lang="fr-FR" sz="2200" b="0" i="0" u="none" strike="noStrike" kern="1200" cap="none">
                <a:ln>
                  <a:noFill/>
                </a:ln>
                <a:solidFill>
                  <a:srgbClr val="000080"/>
                </a:solidFill>
                <a:highlight>
                  <a:scrgbClr r="0" g="0" b="0">
                    <a:alpha val="0"/>
                  </a:scrgbClr>
                </a:highlight>
                <a:latin typeface="Liberation Serif" pitchFamily="18"/>
                <a:ea typeface="Arial" pitchFamily="2"/>
                <a:cs typeface="Arial" pitchFamily="2"/>
              </a:rPr>
              <a:t>: xxxxxVC Y2024-</a:t>
            </a:r>
            <a:r>
              <a:rPr lang="fr-FR" sz="2200" b="0" i="0" u="none" strike="noStrike" kern="1200" cap="none">
                <a:ln>
                  <a:noFill/>
                </a:ln>
                <a:solidFill>
                  <a:srgbClr val="FF0000"/>
                </a:solidFill>
                <a:highlight>
                  <a:scrgbClr r="0" g="0" b="0">
                    <a:alpha val="0"/>
                  </a:scrgbClr>
                </a:highlight>
                <a:latin typeface="Liberation Serif" pitchFamily="18"/>
                <a:ea typeface="Arial" pitchFamily="2"/>
                <a:cs typeface="Arial" pitchFamily="2"/>
              </a:rPr>
              <a:t>XXXXX désigne le numéro HELIOS du budget. Y désigne le numéro de la décision de virements de crédits.</a:t>
            </a:r>
            <a:r>
              <a:rPr lang="fr-FR" sz="2200" b="0" i="0" u="none" strike="noStrike" kern="1200" cap="none">
                <a:ln>
                  <a:noFill/>
                </a:ln>
                <a:highlight>
                  <a:scrgbClr r="0" g="0" b="0">
                    <a:alpha val="0"/>
                  </a:scrgbClr>
                </a:highlight>
                <a:latin typeface="Liberation Serif" pitchFamily="18"/>
                <a:ea typeface="Microsoft YaHei" pitchFamily="2"/>
                <a:cs typeface="Lucida Sans" pitchFamily="2"/>
              </a:rPr>
              <a:t>   </a:t>
            </a:r>
            <a:r>
              <a:rPr lang="fr-FR" sz="2200" b="0" i="0" u="none" strike="noStrike" kern="1200" cap="none">
                <a:ln>
                  <a:noFill/>
                </a:ln>
                <a:highlight>
                  <a:scrgbClr r="0" g="0" b="0">
                    <a:alpha val="0"/>
                  </a:scrgbClr>
                </a:highlight>
                <a:latin typeface="Liberation Sans" pitchFamily="18"/>
                <a:ea typeface="Microsoft YaHei" pitchFamily="2"/>
                <a:cs typeface="Lucida Sans" pitchFamily="2"/>
              </a:rPr>
              <a:t>    </a:t>
            </a:r>
          </a:p>
          <a:p>
            <a:pPr marL="0" marR="0" lvl="0" indent="0" rtl="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 </a:t>
            </a:r>
          </a:p>
          <a:p>
            <a:pPr marL="0" marR="0" lvl="0" indent="0" rtl="0" hangingPunct="0">
              <a:lnSpc>
                <a:spcPct val="100000"/>
              </a:lnSpc>
              <a:spcBef>
                <a:spcPts val="0"/>
              </a:spcBef>
              <a:spcAft>
                <a:spcPts val="0"/>
              </a:spcAft>
              <a:buNone/>
              <a:tabLst/>
            </a:pPr>
            <a:endParaRPr lang="fr-FR" sz="2200" b="0" i="0" u="none" strike="noStrike" kern="1200" cap="none">
              <a:ln>
                <a:noFill/>
              </a:ln>
              <a:solidFill>
                <a:srgbClr val="000000"/>
              </a:solidFill>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3" name="Titre 2">
            <a:extLst>
              <a:ext uri="{FF2B5EF4-FFF2-40B4-BE49-F238E27FC236}">
                <a16:creationId xmlns:a16="http://schemas.microsoft.com/office/drawing/2014/main" id="{0AD51059-A890-E904-8D00-9D23DF150DC0}"/>
              </a:ext>
            </a:extLst>
          </p:cNvPr>
          <p:cNvSpPr txBox="1">
            <a:spLocks noGrp="1"/>
          </p:cNvSpPr>
          <p:nvPr>
            <p:ph type="title" idx="4294967295"/>
          </p:nvPr>
        </p:nvSpPr>
        <p:spPr>
          <a:xfrm>
            <a:off x="534960" y="122400"/>
            <a:ext cx="9622440" cy="1101600"/>
          </a:xfrm>
        </p:spPr>
        <p:txBody>
          <a:bodyPr vert="horz"/>
          <a:lstStyle/>
          <a:p>
            <a:pPr lvl="0" rtl="0"/>
            <a:r>
              <a:rPr lang="fr-FR" sz="2800" b="1" u="sng">
                <a:latin typeface="Liberation Serif" pitchFamily="18"/>
              </a:rPr>
              <a:t>VI/ La fongibilité des crédits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E9F9F36-FB91-0DE9-E0DF-2F7B2CB12119}"/>
              </a:ext>
            </a:extLst>
          </p:cNvPr>
          <p:cNvSpPr txBox="1">
            <a:spLocks noGrp="1"/>
          </p:cNvSpPr>
          <p:nvPr>
            <p:ph type="body" idx="4294967295"/>
          </p:nvPr>
        </p:nvSpPr>
        <p:spPr>
          <a:xfrm>
            <a:off x="4593240" y="489600"/>
            <a:ext cx="720" cy="2352240"/>
          </a:xfrm>
        </p:spPr>
        <p:txBody>
          <a:bodyPr vert="horz"/>
          <a:lstStyle/>
          <a:p>
            <a:pPr lvl="0" algn="l" rtl="0"/>
            <a:endParaRPr lang="fr-FR" sz="3200" b="1" u="heavy">
              <a:latin typeface="Marianne" pitchFamily="50"/>
            </a:endParaRPr>
          </a:p>
          <a:p>
            <a:pPr lvl="0" algn="l" rtl="0"/>
            <a:endParaRPr lang="fr-FR" sz="3200" b="1">
              <a:latin typeface="Marianne" pitchFamily="50"/>
            </a:endParaRPr>
          </a:p>
          <a:p>
            <a:pPr lvl="0" algn="l" rtl="0"/>
            <a:endParaRPr lang="fr-FR" sz="3200" b="1">
              <a:latin typeface="Marianne" pitchFamily="50"/>
            </a:endParaRPr>
          </a:p>
          <a:p>
            <a:pPr lvl="0" algn="l" rtl="0"/>
            <a:endParaRPr lang="fr-FR" sz="3200" b="1">
              <a:latin typeface="Marianne" pitchFamily="50"/>
            </a:endParaRPr>
          </a:p>
        </p:txBody>
      </p:sp>
      <p:sp>
        <p:nvSpPr>
          <p:cNvPr id="3" name="Espace réservé du texte 2">
            <a:extLst>
              <a:ext uri="{FF2B5EF4-FFF2-40B4-BE49-F238E27FC236}">
                <a16:creationId xmlns:a16="http://schemas.microsoft.com/office/drawing/2014/main" id="{9407DD7C-C219-6569-54D9-F00537B8CDD4}"/>
              </a:ext>
            </a:extLst>
          </p:cNvPr>
          <p:cNvSpPr txBox="1">
            <a:spLocks noGrp="1"/>
          </p:cNvSpPr>
          <p:nvPr>
            <p:ph type="body" idx="4294967295"/>
          </p:nvPr>
        </p:nvSpPr>
        <p:spPr>
          <a:xfrm>
            <a:off x="244800" y="1897200"/>
            <a:ext cx="10159200" cy="3889080"/>
          </a:xfrm>
        </p:spPr>
        <p:txBody>
          <a:bodyPr vert="horz"/>
          <a:lstStyle/>
          <a:p>
            <a:pPr lvl="0" algn="just" rtl="0"/>
            <a:r>
              <a:rPr lang="fr-FR" sz="2400" b="1"/>
              <a:t>- </a:t>
            </a:r>
            <a:r>
              <a:rPr lang="fr-FR" sz="2400" b="1">
                <a:solidFill>
                  <a:srgbClr val="2A6099"/>
                </a:solidFill>
              </a:rPr>
              <a:t>La section de fonctionnement :</a:t>
            </a:r>
          </a:p>
          <a:p>
            <a:pPr lvl="0" algn="just" rtl="0"/>
            <a:r>
              <a:rPr lang="fr-FR"/>
              <a:t>retrace toutes les opérations de dépenses et de recettes nécessaires à la gestion courante et régulière de la commune, c’est- à- dire celles qui reviennent chaque année.</a:t>
            </a:r>
          </a:p>
          <a:p>
            <a:pPr lvl="0" algn="just" rtl="0"/>
            <a:endParaRPr lang="fr-FR"/>
          </a:p>
          <a:p>
            <a:pPr lvl="0" algn="just" rtl="0"/>
            <a:r>
              <a:rPr lang="fr-FR" sz="2400" b="1"/>
              <a:t>-</a:t>
            </a:r>
            <a:r>
              <a:rPr lang="fr-FR" sz="2400"/>
              <a:t> </a:t>
            </a:r>
            <a:r>
              <a:rPr lang="fr-FR" sz="2400" b="1">
                <a:solidFill>
                  <a:srgbClr val="2A6099"/>
                </a:solidFill>
              </a:rPr>
              <a:t>La section d’investissement </a:t>
            </a:r>
            <a:r>
              <a:rPr lang="fr-FR" sz="2400">
                <a:solidFill>
                  <a:srgbClr val="2A6099"/>
                </a:solidFill>
              </a:rPr>
              <a:t>:</a:t>
            </a:r>
          </a:p>
          <a:p>
            <a:pPr lvl="0" algn="just" rtl="0"/>
            <a:r>
              <a:rPr lang="fr-FR"/>
              <a:t>présente les programmes d’investissements nouveaux ou en cours .</a:t>
            </a:r>
          </a:p>
          <a:p>
            <a:pPr lvl="0" algn="just" rtl="0"/>
            <a:r>
              <a:rPr lang="fr-FR"/>
              <a:t>Elle retrace les dépenses et les recettes ponctuelles qui modifient de façon durable la valeur du patrimoine.</a:t>
            </a:r>
          </a:p>
          <a:p>
            <a:pPr lvl="0" algn="just" rtl="0"/>
            <a:r>
              <a:rPr lang="fr-FR"/>
              <a:t>La section d’investissement est, par nature, celle qui a vocation à modifier ou enrichir le patrimoine de la collectivité.</a:t>
            </a:r>
          </a:p>
        </p:txBody>
      </p:sp>
      <p:sp>
        <p:nvSpPr>
          <p:cNvPr id="4" name="ZoneTexte 3">
            <a:extLst>
              <a:ext uri="{FF2B5EF4-FFF2-40B4-BE49-F238E27FC236}">
                <a16:creationId xmlns:a16="http://schemas.microsoft.com/office/drawing/2014/main" id="{80E348BC-5F45-D7DF-02CC-A75C092DE11A}"/>
              </a:ext>
            </a:extLst>
          </p:cNvPr>
          <p:cNvSpPr txBox="1"/>
          <p:nvPr/>
        </p:nvSpPr>
        <p:spPr>
          <a:xfrm>
            <a:off x="7711199" y="360000"/>
            <a:ext cx="2588400" cy="552600"/>
          </a:xfrm>
          <a:prstGeom prst="rect">
            <a:avLst/>
          </a:prstGeom>
          <a:noFill/>
          <a:ln>
            <a:noFill/>
          </a:ln>
        </p:spPr>
        <p:txBody>
          <a:bodyPr vert="horz" wrap="none" lIns="90000" tIns="45000" rIns="90000" bIns="45000" anchorCtr="0" compatLnSpc="0">
            <a:spAutoFit/>
          </a:bodyPr>
          <a:lstStyle/>
          <a:p>
            <a:pPr marL="0" marR="0" lvl="0" indent="0" algn="r" rtl="0" hangingPunct="0">
              <a:lnSpc>
                <a:spcPct val="100000"/>
              </a:lnSpc>
              <a:spcBef>
                <a:spcPts val="0"/>
              </a:spcBef>
              <a:spcAft>
                <a:spcPts val="0"/>
              </a:spcAft>
              <a:buNone/>
              <a:tabLst/>
            </a:pPr>
            <a:r>
              <a:rPr lang="fr-FR" sz="1000" b="0" i="0" u="none" strike="noStrike" kern="1200" cap="none">
                <a:ln>
                  <a:noFill/>
                </a:ln>
                <a:latin typeface="Marianne" pitchFamily="50"/>
                <a:ea typeface="Microsoft YaHei" pitchFamily="2"/>
                <a:cs typeface="Lucida Sans" pitchFamily="2"/>
              </a:rPr>
              <a:t> </a:t>
            </a:r>
          </a:p>
        </p:txBody>
      </p:sp>
      <p:sp>
        <p:nvSpPr>
          <p:cNvPr id="5" name="ZoneTexte 4">
            <a:extLst>
              <a:ext uri="{FF2B5EF4-FFF2-40B4-BE49-F238E27FC236}">
                <a16:creationId xmlns:a16="http://schemas.microsoft.com/office/drawing/2014/main" id="{2EE1C0D6-4C50-6B43-6523-ECD973100195}"/>
              </a:ext>
            </a:extLst>
          </p:cNvPr>
          <p:cNvSpPr txBox="1"/>
          <p:nvPr/>
        </p:nvSpPr>
        <p:spPr>
          <a:xfrm>
            <a:off x="122400" y="612000"/>
            <a:ext cx="9486000" cy="140760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2800" b="1" i="0" u="heavy" strike="noStrike" kern="1200" cap="none">
                <a:ln>
                  <a:noFill/>
                </a:ln>
                <a:uFillTx/>
                <a:latin typeface="Liberation Serif" pitchFamily="18"/>
                <a:ea typeface="Microsoft YaHei" pitchFamily="2"/>
                <a:cs typeface="Lucida Sans" pitchFamily="2"/>
              </a:rPr>
              <a:t>I/ Deux sections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9D81E8-E17F-78C3-0795-FDADE0813D30}"/>
              </a:ext>
            </a:extLst>
          </p:cNvPr>
          <p:cNvSpPr txBox="1">
            <a:spLocks noGrp="1"/>
          </p:cNvSpPr>
          <p:nvPr>
            <p:ph type="title" idx="4294967295"/>
          </p:nvPr>
        </p:nvSpPr>
        <p:spPr>
          <a:xfrm>
            <a:off x="169560" y="122400"/>
            <a:ext cx="9622440" cy="979200"/>
          </a:xfrm>
        </p:spPr>
        <p:txBody>
          <a:bodyPr vert="horz"/>
          <a:lstStyle/>
          <a:p>
            <a:pPr lvl="0" rtl="0"/>
            <a:r>
              <a:rPr lang="fr-FR" sz="2800" b="1" u="heavy">
                <a:latin typeface="Liberation Serif" pitchFamily="18"/>
              </a:rPr>
              <a:t>II/ Équilibre du budget</a:t>
            </a:r>
          </a:p>
        </p:txBody>
      </p:sp>
      <p:sp>
        <p:nvSpPr>
          <p:cNvPr id="3" name="Espace réservé du texte 2">
            <a:extLst>
              <a:ext uri="{FF2B5EF4-FFF2-40B4-BE49-F238E27FC236}">
                <a16:creationId xmlns:a16="http://schemas.microsoft.com/office/drawing/2014/main" id="{12185D32-0C10-C434-EEEC-CC8F6FE0F58E}"/>
              </a:ext>
            </a:extLst>
          </p:cNvPr>
          <p:cNvSpPr txBox="1">
            <a:spLocks noGrp="1"/>
          </p:cNvSpPr>
          <p:nvPr>
            <p:ph type="body" idx="4294967295"/>
          </p:nvPr>
        </p:nvSpPr>
        <p:spPr>
          <a:xfrm>
            <a:off x="122400" y="1163160"/>
            <a:ext cx="10342800" cy="6303240"/>
          </a:xfrm>
        </p:spPr>
        <p:txBody>
          <a:bodyPr vert="horz"/>
          <a:lstStyle/>
          <a:p>
            <a:pPr lvl="0" rtl="0">
              <a:buSzPct val="45000"/>
              <a:buFont typeface="StarSymbol"/>
              <a:buChar char="●"/>
            </a:pPr>
            <a:r>
              <a:rPr lang="fr-FR" sz="1800"/>
              <a:t>Il doit être </a:t>
            </a:r>
            <a:r>
              <a:rPr lang="fr-FR" sz="2000" u="dbl"/>
              <a:t>équilibré section par section</a:t>
            </a:r>
          </a:p>
          <a:p>
            <a:pPr lvl="0" rtl="0">
              <a:buSzPct val="45000"/>
              <a:buFont typeface="StarSymbol"/>
              <a:buChar char="●"/>
            </a:pPr>
            <a:r>
              <a:rPr lang="fr-FR" sz="1800"/>
              <a:t>Si le déséquilibre est interdit, le sur-équilibre d’une section est en revanche possible en M57.</a:t>
            </a:r>
          </a:p>
          <a:p>
            <a:pPr lvl="0" rtl="0">
              <a:buSzPct val="45000"/>
              <a:buFont typeface="StarSymbol"/>
              <a:buChar char="●"/>
            </a:pPr>
            <a:r>
              <a:rPr lang="fr-FR" sz="1800"/>
              <a:t>Attention, pas de sur-équilibre en M4. </a:t>
            </a:r>
            <a:r>
              <a:rPr lang="fr-FR" sz="1800" b="1"/>
              <a:t>Une exception</a:t>
            </a:r>
            <a:r>
              <a:rPr lang="fr-FR" sz="1800"/>
              <a:t> pour les SPIC eau et assainissement :</a:t>
            </a:r>
          </a:p>
          <a:p>
            <a:pPr lvl="0" rtl="0">
              <a:buSzPct val="45000"/>
              <a:buFont typeface="StarSymbol"/>
              <a:buChar char="●"/>
            </a:pPr>
            <a:r>
              <a:rPr lang="fr-FR" sz="1800" i="1"/>
              <a:t>la section d'investissement peut être votée en excédent afin de permettre les travaux d'extension ou d'amélioration des services prévus par l'assemblée délibérante dans le cadre d'une programmation pluriannuelle (article L.2224-11-1 du CGCT)</a:t>
            </a:r>
          </a:p>
          <a:p>
            <a:pPr lvl="0" algn="just" rtl="0">
              <a:buSzPct val="45000"/>
              <a:buFont typeface="StarSymbol"/>
              <a:buChar char="●"/>
            </a:pPr>
            <a:endParaRPr lang="fr-FR"/>
          </a:p>
          <a:p>
            <a:pPr lvl="0" algn="just" rtl="0">
              <a:buSzPct val="45000"/>
              <a:buFont typeface="StarSymbol"/>
              <a:buChar char="●"/>
            </a:pPr>
            <a:endParaRPr lang="fr-FR"/>
          </a:p>
          <a:p>
            <a:pPr lvl="0" algn="just" rtl="0">
              <a:buSzPct val="45000"/>
              <a:buFont typeface="StarSymbol"/>
              <a:buChar char="●"/>
            </a:pPr>
            <a:endParaRPr lang="fr-FR"/>
          </a:p>
          <a:p>
            <a:pPr lvl="0" algn="just" rtl="0">
              <a:buSzPct val="45000"/>
              <a:buFont typeface="StarSymbol"/>
              <a:buChar char="●"/>
            </a:pPr>
            <a:endParaRPr lang="fr-FR"/>
          </a:p>
          <a:p>
            <a:pPr lvl="0" algn="just" rtl="0">
              <a:buSzPct val="45000"/>
              <a:buFont typeface="StarSymbol"/>
              <a:buChar char="●"/>
            </a:pPr>
            <a:r>
              <a:rPr lang="fr-FR" sz="1800">
                <a:solidFill>
                  <a:srgbClr val="000000"/>
                </a:solidFill>
              </a:rPr>
              <a:t>les dépenses obligatoires doivent y être inscrites (article L2321-2 CGCT)</a:t>
            </a:r>
          </a:p>
          <a:p>
            <a:pPr lvl="0" algn="just" rtl="0">
              <a:buSzPct val="45000"/>
              <a:buFont typeface="StarSymbol"/>
              <a:buChar char="●"/>
            </a:pPr>
            <a:r>
              <a:rPr lang="fr-FR" sz="1800">
                <a:solidFill>
                  <a:srgbClr val="000000"/>
                </a:solidFill>
              </a:rPr>
              <a:t>un emprunt ne peut pas être financé par un autre emprunt</a:t>
            </a:r>
          </a:p>
          <a:p>
            <a:pPr lvl="0" algn="just" rtl="0">
              <a:buSzPct val="45000"/>
              <a:buFont typeface="StarSymbol"/>
              <a:buChar char="●"/>
            </a:pPr>
            <a:endParaRPr lang="fr-FR" sz="1800">
              <a:solidFill>
                <a:srgbClr val="000000"/>
              </a:solidFill>
            </a:endParaRPr>
          </a:p>
          <a:p>
            <a:pPr lvl="0" algn="just" rtl="0">
              <a:buSzPct val="45000"/>
              <a:buFont typeface="StarSymbol"/>
              <a:buChar char="●"/>
            </a:pPr>
            <a:r>
              <a:rPr lang="fr-FR" sz="1800"/>
              <a:t> Si l’exécution du budget du dernier exercice connu a fait apparaître un déficit, l’équilibre du budget n’est</a:t>
            </a:r>
          </a:p>
          <a:p>
            <a:pPr lvl="0" algn="just" rtl="0">
              <a:buSzPct val="45000"/>
              <a:buFont typeface="StarSymbol"/>
              <a:buChar char="●"/>
            </a:pPr>
            <a:r>
              <a:rPr lang="fr-FR" sz="1800"/>
              <a:t>réputé assuré que s’il prévoit les mesures nécessaires pour résorber ce déficit (article L.1612-9 du CGCT).</a:t>
            </a:r>
          </a:p>
          <a:p>
            <a:pPr lvl="0" algn="just" rtl="0">
              <a:spcBef>
                <a:spcPts val="1417"/>
              </a:spcBef>
              <a:buSzPct val="45000"/>
              <a:buFont typeface="StarSymbol"/>
              <a:buChar char="●"/>
            </a:pPr>
            <a:endParaRPr lang="fr-FR" sz="1800">
              <a:solidFill>
                <a:srgbClr val="2A6099"/>
              </a:solidFill>
            </a:endParaRPr>
          </a:p>
        </p:txBody>
      </p:sp>
      <p:pic>
        <p:nvPicPr>
          <p:cNvPr id="4" name="">
            <a:extLst>
              <a:ext uri="{FF2B5EF4-FFF2-40B4-BE49-F238E27FC236}">
                <a16:creationId xmlns:a16="http://schemas.microsoft.com/office/drawing/2014/main" id="{DE64B981-3521-3ABE-1F0B-D4DA7E7D870A}"/>
              </a:ext>
            </a:extLst>
          </p:cNvPr>
          <p:cNvPicPr>
            <a:picLocks noChangeAspect="1"/>
          </p:cNvPicPr>
          <p:nvPr/>
        </p:nvPicPr>
        <p:blipFill>
          <a:blip r:embed="rId3">
            <a:lum/>
            <a:alphaModFix/>
          </a:blip>
          <a:srcRect/>
          <a:stretch>
            <a:fillRect/>
          </a:stretch>
        </p:blipFill>
        <p:spPr>
          <a:xfrm>
            <a:off x="2998800" y="3182400"/>
            <a:ext cx="3896280" cy="1530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BE976E3-E736-F68C-9844-443B7E7D4C6D}"/>
              </a:ext>
            </a:extLst>
          </p:cNvPr>
          <p:cNvSpPr txBox="1"/>
          <p:nvPr/>
        </p:nvSpPr>
        <p:spPr>
          <a:xfrm>
            <a:off x="367200" y="3121200"/>
            <a:ext cx="10324800" cy="1081080"/>
          </a:xfrm>
          <a:prstGeom prst="rect">
            <a:avLst/>
          </a:prstGeom>
          <a:noFill/>
          <a:ln>
            <a:noFill/>
          </a:ln>
        </p:spPr>
        <p:txBody>
          <a:bodyPr vert="horz" wrap="none" lIns="90000" tIns="45000" rIns="90000" bIns="45000" anchorCtr="0" compatLnSpc="0"/>
          <a:lstStyle/>
          <a:p>
            <a:pPr marL="0" marR="0" lvl="0" indent="0" algn="ctr" rtl="0" hangingPunct="0">
              <a:lnSpc>
                <a:spcPct val="100000"/>
              </a:lnSpc>
              <a:spcBef>
                <a:spcPts val="0"/>
              </a:spcBef>
              <a:spcAft>
                <a:spcPts val="0"/>
              </a:spcAft>
              <a:buNone/>
              <a:tabLst/>
            </a:pPr>
            <a:r>
              <a:rPr lang="fr-FR" sz="2800" b="1" i="0" u="none" strike="noStrike" kern="1200" cap="none">
                <a:ln>
                  <a:noFill/>
                </a:ln>
                <a:latin typeface="Marianne" pitchFamily="50"/>
                <a:ea typeface="Microsoft YaHei" pitchFamily="2"/>
                <a:cs typeface="Lucida Sans" pitchFamily="2"/>
              </a:rPr>
              <a:t>D’UN BUDGET A L’AUTRE</a:t>
            </a:r>
          </a:p>
          <a:p>
            <a:pPr marL="0" marR="0" lvl="0" indent="0" algn="ctr" rtl="0" hangingPunct="0">
              <a:lnSpc>
                <a:spcPct val="100000"/>
              </a:lnSpc>
              <a:spcBef>
                <a:spcPts val="0"/>
              </a:spcBef>
              <a:spcAft>
                <a:spcPts val="0"/>
              </a:spcAft>
              <a:buNone/>
              <a:tabLst/>
            </a:pPr>
            <a:r>
              <a:rPr lang="fr-FR" sz="3200" b="1" i="1" u="none" strike="noStrike" kern="1200" cap="none">
                <a:ln>
                  <a:noFill/>
                </a:ln>
                <a:latin typeface="Marianne" pitchFamily="50"/>
                <a:ea typeface="Microsoft YaHei" pitchFamily="2"/>
                <a:cs typeface="Lucida Sans" pitchFamily="2"/>
              </a:rPr>
              <a:t>Les restes à réaliser &amp; les dépenses nouvelles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4B9429-8622-DB66-D917-75914D660B58}"/>
              </a:ext>
            </a:extLst>
          </p:cNvPr>
          <p:cNvSpPr txBox="1">
            <a:spLocks noGrp="1"/>
          </p:cNvSpPr>
          <p:nvPr>
            <p:ph type="title" idx="4294967295"/>
          </p:nvPr>
        </p:nvSpPr>
        <p:spPr>
          <a:xfrm>
            <a:off x="344160" y="301320"/>
            <a:ext cx="9622440" cy="1262160"/>
          </a:xfrm>
        </p:spPr>
        <p:txBody>
          <a:bodyPr vert="horz"/>
          <a:lstStyle/>
          <a:p>
            <a:pPr lvl="0" rtl="0"/>
            <a:r>
              <a:rPr lang="fr-FR" sz="2800" b="1" u="heavy">
                <a:latin typeface="Liberation Serif" pitchFamily="18"/>
              </a:rPr>
              <a:t>I/ Les Restes à réaliser (RAR)</a:t>
            </a:r>
          </a:p>
        </p:txBody>
      </p:sp>
      <p:sp>
        <p:nvSpPr>
          <p:cNvPr id="3" name="Espace réservé du texte 2">
            <a:extLst>
              <a:ext uri="{FF2B5EF4-FFF2-40B4-BE49-F238E27FC236}">
                <a16:creationId xmlns:a16="http://schemas.microsoft.com/office/drawing/2014/main" id="{8D00E160-18A2-12A6-C109-D67DA87A1E52}"/>
              </a:ext>
            </a:extLst>
          </p:cNvPr>
          <p:cNvSpPr txBox="1">
            <a:spLocks noGrp="1"/>
          </p:cNvSpPr>
          <p:nvPr>
            <p:ph type="body" idx="4294967295"/>
          </p:nvPr>
        </p:nvSpPr>
        <p:spPr>
          <a:xfrm>
            <a:off x="0" y="1407600"/>
            <a:ext cx="10587600" cy="4998240"/>
          </a:xfrm>
        </p:spPr>
        <p:txBody>
          <a:bodyPr vert="horz"/>
          <a:lstStyle/>
          <a:p>
            <a:pPr lvl="0" algn="just" rtl="0"/>
            <a:r>
              <a:rPr lang="fr-FR" b="1" i="1"/>
              <a:t>a) Les principes des RAR</a:t>
            </a:r>
          </a:p>
          <a:p>
            <a:pPr lvl="0" algn="just" rtl="0"/>
            <a:r>
              <a:rPr lang="fr-FR"/>
              <a:t>-</a:t>
            </a:r>
            <a:r>
              <a:rPr lang="fr-FR" sz="2400"/>
              <a:t> </a:t>
            </a:r>
            <a:r>
              <a:rPr lang="fr-FR" sz="2400" b="1" u="sng"/>
              <a:t>section investissement</a:t>
            </a:r>
            <a:r>
              <a:rPr lang="fr-FR" sz="2400" b="1"/>
              <a:t> </a:t>
            </a:r>
            <a:r>
              <a:rPr lang="fr-FR"/>
              <a:t>:</a:t>
            </a:r>
          </a:p>
          <a:p>
            <a:pPr lvl="0" algn="just" rtl="0"/>
            <a:r>
              <a:rPr lang="fr-FR"/>
              <a:t>Ce sont les dépenses engagées non mandatées et les recettes certaines n’ayant pas donné lieu à l’émission d’un titre de recette au 31/12/N telles qu’elles ressortent de la comptabilité des engagements (ex : devis signé en dépenses et subventions notifiées en recettes). Depuis le 01/01/2025 l’état des RAR n’a plus besoin d’être signé par le comptable.</a:t>
            </a:r>
          </a:p>
          <a:p>
            <a:pPr lvl="0" algn="just" rtl="0"/>
            <a:endParaRPr lang="fr-FR" sz="1300"/>
          </a:p>
          <a:p>
            <a:pPr lvl="0" algn="just" rtl="0"/>
            <a:r>
              <a:rPr lang="fr-FR"/>
              <a:t>-</a:t>
            </a:r>
            <a:r>
              <a:rPr lang="fr-FR" sz="2400"/>
              <a:t> </a:t>
            </a:r>
            <a:r>
              <a:rPr lang="fr-FR" sz="2400" b="1" u="sng"/>
              <a:t>section fonctionnement</a:t>
            </a:r>
            <a:r>
              <a:rPr lang="fr-FR" sz="2400"/>
              <a:t> :</a:t>
            </a:r>
          </a:p>
          <a:p>
            <a:pPr lvl="0" algn="just" rtl="0"/>
            <a:r>
              <a:rPr lang="fr-FR"/>
              <a:t>Ce sont les dépenses engagées n’ayant pas donné lieu à service fait et non mandatées ou n’ayant pas fait l’objet d’un rattachement à l’exercice au 31/12/N . En recettes, les restes à réaliser recouvrent les recettes certaines au 31/12 N et non mises en recouvrement ou rattachées à l’issue de la journée complémentaire.</a:t>
            </a:r>
          </a:p>
          <a:p>
            <a:pPr lvl="0" algn="just" rtl="0"/>
            <a:r>
              <a:rPr lang="fr-FR"/>
              <a:t>Les RAR sont cependant rares en fonctionnement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0FE8E5DF-392A-1240-5326-6ACBC47303FF}"/>
              </a:ext>
            </a:extLst>
          </p:cNvPr>
          <p:cNvSpPr txBox="1">
            <a:spLocks noGrp="1"/>
          </p:cNvSpPr>
          <p:nvPr>
            <p:ph type="body" idx="4294967295"/>
          </p:nvPr>
        </p:nvSpPr>
        <p:spPr>
          <a:xfrm>
            <a:off x="4232880" y="1086480"/>
            <a:ext cx="2107800" cy="4294440"/>
          </a:xfrm>
        </p:spPr>
        <p:txBody>
          <a:bodyPr vert="horz"/>
          <a:lstStyle/>
          <a:p>
            <a:pPr lvl="0" rtl="0"/>
            <a:r>
              <a:rPr lang="fr-FR" b="1">
                <a:solidFill>
                  <a:srgbClr val="FF0000"/>
                </a:solidFill>
              </a:rPr>
              <a:t>Ce n’est pas :</a:t>
            </a:r>
          </a:p>
          <a:p>
            <a:pPr lvl="0" rtl="0"/>
            <a:endParaRPr lang="fr-FR"/>
          </a:p>
        </p:txBody>
      </p:sp>
      <p:graphicFrame>
        <p:nvGraphicFramePr>
          <p:cNvPr id="3" name="Tableau 2">
            <a:extLst>
              <a:ext uri="{FF2B5EF4-FFF2-40B4-BE49-F238E27FC236}">
                <a16:creationId xmlns:a16="http://schemas.microsoft.com/office/drawing/2014/main" id="{8D3E1975-E3B7-311A-E5DB-5727A4AEC65F}"/>
              </a:ext>
            </a:extLst>
          </p:cNvPr>
          <p:cNvGraphicFramePr>
            <a:graphicFrameLocks noGrp="1"/>
          </p:cNvGraphicFramePr>
          <p:nvPr/>
        </p:nvGraphicFramePr>
        <p:xfrm>
          <a:off x="829439" y="1383480"/>
          <a:ext cx="9173879" cy="1655280"/>
        </p:xfrm>
        <a:graphic>
          <a:graphicData uri="http://schemas.openxmlformats.org/drawingml/2006/table">
            <a:tbl>
              <a:tblPr firstRow="1" bandRow="1">
                <a:tableStyleId>{055DD7F8-214B-4033-B283-4771605E1150}</a:tableStyleId>
              </a:tblPr>
              <a:tblGrid>
                <a:gridCol w="1834560">
                  <a:extLst>
                    <a:ext uri="{9D8B030D-6E8A-4147-A177-3AD203B41FA5}">
                      <a16:colId xmlns:a16="http://schemas.microsoft.com/office/drawing/2014/main" val="3260013610"/>
                    </a:ext>
                  </a:extLst>
                </a:gridCol>
                <a:gridCol w="1834560">
                  <a:extLst>
                    <a:ext uri="{9D8B030D-6E8A-4147-A177-3AD203B41FA5}">
                      <a16:colId xmlns:a16="http://schemas.microsoft.com/office/drawing/2014/main" val="361988755"/>
                    </a:ext>
                  </a:extLst>
                </a:gridCol>
                <a:gridCol w="1834560">
                  <a:extLst>
                    <a:ext uri="{9D8B030D-6E8A-4147-A177-3AD203B41FA5}">
                      <a16:colId xmlns:a16="http://schemas.microsoft.com/office/drawing/2014/main" val="2481768995"/>
                    </a:ext>
                  </a:extLst>
                </a:gridCol>
                <a:gridCol w="1834560">
                  <a:extLst>
                    <a:ext uri="{9D8B030D-6E8A-4147-A177-3AD203B41FA5}">
                      <a16:colId xmlns:a16="http://schemas.microsoft.com/office/drawing/2014/main" val="3347385988"/>
                    </a:ext>
                  </a:extLst>
                </a:gridCol>
                <a:gridCol w="1835999">
                  <a:extLst>
                    <a:ext uri="{9D8B030D-6E8A-4147-A177-3AD203B41FA5}">
                      <a16:colId xmlns:a16="http://schemas.microsoft.com/office/drawing/2014/main" val="783054453"/>
                    </a:ext>
                  </a:extLst>
                </a:gridCol>
              </a:tblGrid>
              <a:tr h="605880">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Budget prévisionnel</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Budget exécuté</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RAR</a:t>
                      </a:r>
                    </a:p>
                  </a:txBody>
                  <a:tcPr/>
                </a:tc>
                <a:extLst>
                  <a:ext uri="{0D108BD9-81ED-4DB2-BD59-A6C34878D82A}">
                    <a16:rowId xmlns:a16="http://schemas.microsoft.com/office/drawing/2014/main" val="1155996636"/>
                  </a:ext>
                </a:extLst>
              </a:tr>
              <a:tr h="21600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Dépenses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2117</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700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300</a:t>
                      </a:r>
                    </a:p>
                  </a:txBody>
                  <a:tcPr/>
                </a:tc>
                <a:extLst>
                  <a:ext uri="{0D108BD9-81ED-4DB2-BD59-A6C34878D82A}">
                    <a16:rowId xmlns:a16="http://schemas.microsoft.com/office/drawing/2014/main" val="2164768388"/>
                  </a:ext>
                </a:extLst>
              </a:tr>
              <a:tr h="349920">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extLst>
                  <a:ext uri="{0D108BD9-81ED-4DB2-BD59-A6C34878D82A}">
                    <a16:rowId xmlns:a16="http://schemas.microsoft.com/office/drawing/2014/main" val="2664958200"/>
                  </a:ext>
                </a:extLst>
              </a:tr>
              <a:tr h="34992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RECETTES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1311</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2000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1500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500</a:t>
                      </a:r>
                    </a:p>
                  </a:txBody>
                  <a:tcPr/>
                </a:tc>
                <a:extLst>
                  <a:ext uri="{0D108BD9-81ED-4DB2-BD59-A6C34878D82A}">
                    <a16:rowId xmlns:a16="http://schemas.microsoft.com/office/drawing/2014/main" val="1536810985"/>
                  </a:ext>
                </a:extLst>
              </a:tr>
            </a:tbl>
          </a:graphicData>
        </a:graphic>
      </p:graphicFrame>
      <p:sp>
        <p:nvSpPr>
          <p:cNvPr id="4" name="ZoneTexte 3">
            <a:extLst>
              <a:ext uri="{FF2B5EF4-FFF2-40B4-BE49-F238E27FC236}">
                <a16:creationId xmlns:a16="http://schemas.microsoft.com/office/drawing/2014/main" id="{B277540E-3900-61AA-A773-ECFF071E20AB}"/>
              </a:ext>
            </a:extLst>
          </p:cNvPr>
          <p:cNvSpPr txBox="1"/>
          <p:nvPr/>
        </p:nvSpPr>
        <p:spPr>
          <a:xfrm>
            <a:off x="761040" y="3121200"/>
            <a:ext cx="9486000" cy="2570400"/>
          </a:xfrm>
          <a:prstGeom prst="rect">
            <a:avLst/>
          </a:prstGeom>
          <a:noFill/>
          <a:ln>
            <a:noFill/>
          </a:ln>
        </p:spPr>
        <p:txBody>
          <a:bodyPr vert="horz" wrap="none" lIns="90000" tIns="45000" rIns="90000" bIns="45000" anchorCtr="0" compatLnSpc="0">
            <a:spAutoFit/>
          </a:bodyPr>
          <a:lstStyle/>
          <a:p>
            <a:pPr marL="0" marR="0" lvl="0" indent="0" algn="ctr" rtl="0" hangingPunct="0">
              <a:lnSpc>
                <a:spcPct val="100000"/>
              </a:lnSpc>
              <a:spcBef>
                <a:spcPts val="0"/>
              </a:spcBef>
              <a:spcAft>
                <a:spcPts val="0"/>
              </a:spcAft>
              <a:buNone/>
              <a:tabLst/>
            </a:pPr>
            <a:r>
              <a:rPr lang="fr-FR" sz="2200" b="1" i="0" u="none" strike="noStrike" kern="1200" cap="none">
                <a:ln>
                  <a:noFill/>
                </a:ln>
                <a:solidFill>
                  <a:srgbClr val="00A933"/>
                </a:solidFill>
                <a:latin typeface="Liberation Sans" pitchFamily="18"/>
                <a:ea typeface="Microsoft YaHei" pitchFamily="2"/>
                <a:cs typeface="Lucida Sans" pitchFamily="2"/>
              </a:rPr>
              <a:t>C’est </a:t>
            </a:r>
            <a:r>
              <a:rPr lang="fr-FR" sz="2200" b="0" i="0" u="none" strike="noStrike" kern="1200" cap="none">
                <a:ln>
                  <a:noFill/>
                </a:ln>
                <a:latin typeface="Liberation Sans" pitchFamily="18"/>
                <a:ea typeface="Microsoft YaHei" pitchFamily="2"/>
                <a:cs typeface="Lucida Sans" pitchFamily="2"/>
              </a:rPr>
              <a:t>:</a:t>
            </a:r>
          </a:p>
        </p:txBody>
      </p:sp>
      <p:graphicFrame>
        <p:nvGraphicFramePr>
          <p:cNvPr id="5" name="Tableau 4">
            <a:extLst>
              <a:ext uri="{FF2B5EF4-FFF2-40B4-BE49-F238E27FC236}">
                <a16:creationId xmlns:a16="http://schemas.microsoft.com/office/drawing/2014/main" id="{922599E7-38C0-8DCA-2201-FF92B437F190}"/>
              </a:ext>
            </a:extLst>
          </p:cNvPr>
          <p:cNvGraphicFramePr>
            <a:graphicFrameLocks noGrp="1"/>
          </p:cNvGraphicFramePr>
          <p:nvPr/>
        </p:nvGraphicFramePr>
        <p:xfrm>
          <a:off x="761040" y="3431159"/>
          <a:ext cx="9420480" cy="3609000"/>
        </p:xfrm>
        <a:graphic>
          <a:graphicData uri="http://schemas.openxmlformats.org/drawingml/2006/table">
            <a:tbl>
              <a:tblPr firstRow="1" bandRow="1">
                <a:tableStyleId>{055DD7F8-214B-4033-B283-4771605E1150}</a:tableStyleId>
              </a:tblPr>
              <a:tblGrid>
                <a:gridCol w="1883520">
                  <a:extLst>
                    <a:ext uri="{9D8B030D-6E8A-4147-A177-3AD203B41FA5}">
                      <a16:colId xmlns:a16="http://schemas.microsoft.com/office/drawing/2014/main" val="2600550881"/>
                    </a:ext>
                  </a:extLst>
                </a:gridCol>
                <a:gridCol w="1883520">
                  <a:extLst>
                    <a:ext uri="{9D8B030D-6E8A-4147-A177-3AD203B41FA5}">
                      <a16:colId xmlns:a16="http://schemas.microsoft.com/office/drawing/2014/main" val="1862678276"/>
                    </a:ext>
                  </a:extLst>
                </a:gridCol>
                <a:gridCol w="1883520">
                  <a:extLst>
                    <a:ext uri="{9D8B030D-6E8A-4147-A177-3AD203B41FA5}">
                      <a16:colId xmlns:a16="http://schemas.microsoft.com/office/drawing/2014/main" val="2286335477"/>
                    </a:ext>
                  </a:extLst>
                </a:gridCol>
                <a:gridCol w="1883520">
                  <a:extLst>
                    <a:ext uri="{9D8B030D-6E8A-4147-A177-3AD203B41FA5}">
                      <a16:colId xmlns:a16="http://schemas.microsoft.com/office/drawing/2014/main" val="1007416336"/>
                    </a:ext>
                  </a:extLst>
                </a:gridCol>
                <a:gridCol w="1886760">
                  <a:extLst>
                    <a:ext uri="{9D8B030D-6E8A-4147-A177-3AD203B41FA5}">
                      <a16:colId xmlns:a16="http://schemas.microsoft.com/office/drawing/2014/main" val="4256002003"/>
                    </a:ext>
                  </a:extLst>
                </a:gridCol>
              </a:tblGrid>
              <a:tr h="398160">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indent="0" hangingPunct="0">
                        <a:lnSpc>
                          <a:spcPct val="100000"/>
                        </a:lnSpc>
                        <a:spcBef>
                          <a:spcPts val="0"/>
                        </a:spcBef>
                        <a:spcAft>
                          <a:spcPts val="0"/>
                        </a:spcAft>
                        <a:tabLst/>
                      </a:pPr>
                      <a:endParaRPr lang="fr-FR" sz="1800" b="0" i="0" u="none" strike="noStrike" kern="1200" cap="none">
                        <a:ln>
                          <a:noFill/>
                        </a:ln>
                        <a:latin typeface="Liberation Sans" pitchFamily="18"/>
                        <a:ea typeface="Microsoft YaHei" pitchFamily="2"/>
                      </a:endParaRP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Budget prévisionnel</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Budget exécuté</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RAR</a:t>
                      </a:r>
                    </a:p>
                  </a:txBody>
                  <a:tcPr/>
                </a:tc>
                <a:extLst>
                  <a:ext uri="{0D108BD9-81ED-4DB2-BD59-A6C34878D82A}">
                    <a16:rowId xmlns:a16="http://schemas.microsoft.com/office/drawing/2014/main" val="3745806072"/>
                  </a:ext>
                </a:extLst>
              </a:tr>
              <a:tr h="81900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Dépenses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2117</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700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100 car une seule dépense engagée de 100 € non mandatée</a:t>
                      </a:r>
                    </a:p>
                  </a:txBody>
                  <a:tcPr/>
                </a:tc>
                <a:extLst>
                  <a:ext uri="{0D108BD9-81ED-4DB2-BD59-A6C34878D82A}">
                    <a16:rowId xmlns:a16="http://schemas.microsoft.com/office/drawing/2014/main" val="3859231821"/>
                  </a:ext>
                </a:extLst>
              </a:tr>
              <a:tr h="820440">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Recettes</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1311</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2000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1500</a:t>
                      </a:r>
                    </a:p>
                  </a:txBody>
                  <a:tcPr/>
                </a:tc>
                <a:tc>
                  <a:txBody>
                    <a:bodyPr/>
                    <a:lstStyle/>
                    <a:p>
                      <a:pPr marL="0" marR="0" lvl="0" indent="0" hangingPunct="0">
                        <a:lnSpc>
                          <a:spcPct val="100000"/>
                        </a:lnSpc>
                        <a:spcBef>
                          <a:spcPts val="0"/>
                        </a:spcBef>
                        <a:spcAft>
                          <a:spcPts val="0"/>
                        </a:spcAft>
                        <a:buNone/>
                        <a:tabLst/>
                      </a:pPr>
                      <a:r>
                        <a:rPr lang="fr-FR" sz="1800" b="0" i="0" u="none" strike="noStrike" kern="1200" cap="none">
                          <a:ln>
                            <a:noFill/>
                          </a:ln>
                          <a:latin typeface="Liberation Sans" pitchFamily="18"/>
                          <a:ea typeface="Microsoft YaHei" pitchFamily="2"/>
                          <a:cs typeface="Lucida Sans" pitchFamily="2"/>
                        </a:rPr>
                        <a:t>Peut être &lt; ou&gt; 1500 . Des subventions peuvent avoir été notifiées mais non inscrites au BP</a:t>
                      </a:r>
                    </a:p>
                  </a:txBody>
                  <a:tcPr/>
                </a:tc>
                <a:extLst>
                  <a:ext uri="{0D108BD9-81ED-4DB2-BD59-A6C34878D82A}">
                    <a16:rowId xmlns:a16="http://schemas.microsoft.com/office/drawing/2014/main" val="175395396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B341498-A9E2-8C73-316F-7B5C5D54037E}"/>
              </a:ext>
            </a:extLst>
          </p:cNvPr>
          <p:cNvSpPr txBox="1">
            <a:spLocks noGrp="1"/>
          </p:cNvSpPr>
          <p:nvPr>
            <p:ph type="body" idx="4294967295"/>
          </p:nvPr>
        </p:nvSpPr>
        <p:spPr>
          <a:xfrm>
            <a:off x="122400" y="1346400"/>
            <a:ext cx="10404000" cy="4942440"/>
          </a:xfrm>
        </p:spPr>
        <p:txBody>
          <a:bodyPr vert="horz"/>
          <a:lstStyle/>
          <a:p>
            <a:pPr lvl="0" algn="just" rtl="0"/>
            <a:r>
              <a:rPr lang="fr-FR" sz="2400" b="1" i="1">
                <a:solidFill>
                  <a:srgbClr val="000000"/>
                </a:solidFill>
              </a:rPr>
              <a:t>b) Les exclusions</a:t>
            </a:r>
          </a:p>
          <a:p>
            <a:pPr lvl="0" algn="just" rtl="0">
              <a:buSzPct val="45000"/>
              <a:buFont typeface="StarSymbol"/>
              <a:buChar char="●"/>
            </a:pPr>
            <a:r>
              <a:rPr lang="fr-FR" sz="2400">
                <a:solidFill>
                  <a:srgbClr val="FF0000"/>
                </a:solidFill>
              </a:rPr>
              <a:t>Il ne peut y avoir de RAR au titre des opérations d’ordre, en dépenses comme en recettes.</a:t>
            </a:r>
          </a:p>
          <a:p>
            <a:pPr lvl="0" algn="just" rtl="0">
              <a:buSzPct val="45000"/>
              <a:buFont typeface="StarSymbol"/>
              <a:buChar char="●"/>
            </a:pPr>
            <a:r>
              <a:rPr lang="fr-FR" sz="2400">
                <a:solidFill>
                  <a:srgbClr val="FF0000"/>
                </a:solidFill>
              </a:rPr>
              <a:t>Le remboursement de l’annuité d’emprunt (capital et intérêts) constitue une dépense obligatoire. Il ne peut s’inscrire en restes à réaliser.</a:t>
            </a:r>
          </a:p>
          <a:p>
            <a:pPr lvl="0" algn="just" rtl="0">
              <a:buSzPct val="45000"/>
              <a:buFont typeface="StarSymbol"/>
              <a:buChar char="●"/>
            </a:pPr>
            <a:endParaRPr lang="fr-FR"/>
          </a:p>
          <a:p>
            <a:pPr marL="432000" lvl="0" indent="-324000" algn="l" rtl="0">
              <a:spcBef>
                <a:spcPts val="0"/>
              </a:spcBef>
              <a:spcAft>
                <a:spcPts val="1417"/>
              </a:spcAft>
            </a:pPr>
            <a:r>
              <a:rPr lang="fr-FR" sz="2800">
                <a:solidFill>
                  <a:srgbClr val="010000"/>
                </a:solidFill>
                <a:latin typeface="Arial" pitchFamily="34"/>
                <a:cs typeface="Arial" pitchFamily="34"/>
              </a:rPr>
              <a:t>► </a:t>
            </a:r>
            <a:r>
              <a:rPr lang="fr-FR" sz="2400">
                <a:solidFill>
                  <a:srgbClr val="010000"/>
                </a:solidFill>
                <a:cs typeface="Arial" pitchFamily="34"/>
              </a:rPr>
              <a:t> La liste des RAR doit être transmise au SGC :</a:t>
            </a:r>
          </a:p>
          <a:p>
            <a:pPr marL="432000" lvl="0" indent="-324000" algn="just" rtl="0">
              <a:spcBef>
                <a:spcPts val="1417"/>
              </a:spcBef>
            </a:pPr>
            <a:r>
              <a:rPr lang="fr-FR" sz="2400">
                <a:solidFill>
                  <a:srgbClr val="010000"/>
                </a:solidFill>
                <a:cs typeface="Arial" pitchFamily="34"/>
              </a:rPr>
              <a:t>- après signature de l’ordonnateur et AVANT le 1</a:t>
            </a:r>
            <a:r>
              <a:rPr lang="fr-FR" sz="2400" baseline="30000">
                <a:solidFill>
                  <a:srgbClr val="010000"/>
                </a:solidFill>
                <a:cs typeface="Arial" pitchFamily="34"/>
              </a:rPr>
              <a:t>er</a:t>
            </a:r>
            <a:r>
              <a:rPr lang="fr-FR" sz="2400">
                <a:solidFill>
                  <a:srgbClr val="010000"/>
                </a:solidFill>
                <a:cs typeface="Arial" pitchFamily="34"/>
              </a:rPr>
              <a:t> mandat d’investissement N</a:t>
            </a:r>
          </a:p>
          <a:p>
            <a:pPr marL="432000" lvl="0" indent="-324000" algn="just" rtl="0">
              <a:spcBef>
                <a:spcPts val="1417"/>
              </a:spcBef>
            </a:pPr>
            <a:r>
              <a:rPr lang="fr-FR" sz="2400">
                <a:solidFill>
                  <a:srgbClr val="010000"/>
                </a:solidFill>
                <a:cs typeface="Arial" pitchFamily="34"/>
              </a:rPr>
              <a:t>- par </a:t>
            </a:r>
            <a:r>
              <a:rPr lang="fr-FR" sz="2400" b="1" u="sng">
                <a:solidFill>
                  <a:srgbClr val="010000"/>
                </a:solidFill>
                <a:cs typeface="Arial" pitchFamily="34"/>
              </a:rPr>
              <a:t>flux </a:t>
            </a:r>
            <a:r>
              <a:rPr lang="fr-FR" sz="2400">
                <a:solidFill>
                  <a:srgbClr val="010000"/>
                </a:solidFill>
                <a:cs typeface="Arial" pitchFamily="34"/>
              </a:rPr>
              <a:t>et par</a:t>
            </a:r>
            <a:r>
              <a:rPr lang="fr-FR" sz="2400" b="1" u="sng">
                <a:solidFill>
                  <a:srgbClr val="010000"/>
                </a:solidFill>
                <a:cs typeface="Arial" pitchFamily="34"/>
              </a:rPr>
              <a:t> mél</a:t>
            </a:r>
            <a:r>
              <a:rPr lang="fr-FR" sz="2400" b="1">
                <a:solidFill>
                  <a:srgbClr val="010000"/>
                </a:solidFill>
                <a:cs typeface="Arial" pitchFamily="34"/>
              </a:rPr>
              <a:t> </a:t>
            </a:r>
            <a:r>
              <a:rPr lang="fr-FR" sz="2400">
                <a:solidFill>
                  <a:srgbClr val="010000"/>
                </a:solidFill>
                <a:cs typeface="Arial" pitchFamily="34"/>
              </a:rPr>
              <a:t>en respectant les règles de nommage suivantes : XXXXX RAR2023-										 </a:t>
            </a:r>
            <a:r>
              <a:rPr lang="fr-FR" sz="1200">
                <a:solidFill>
                  <a:srgbClr val="FF0000"/>
                </a:solidFill>
                <a:cs typeface="Arial" pitchFamily="34"/>
              </a:rPr>
              <a:t>XXXXX désigne le numéro HELIOS du budget</a:t>
            </a:r>
            <a:r>
              <a:rPr lang="fr-FR" sz="2400">
                <a:solidFill>
                  <a:srgbClr val="FF0000"/>
                </a:solidFill>
                <a:cs typeface="Arial" pitchFamily="34"/>
              </a:rPr>
              <a:t>.</a:t>
            </a:r>
          </a:p>
          <a:p>
            <a:pPr lvl="0" rtl="0"/>
            <a:endParaRPr lang="fr-FR"/>
          </a:p>
          <a:p>
            <a:pPr lvl="0" rtl="0"/>
            <a:endParaRPr lang="fr-FR"/>
          </a:p>
        </p:txBody>
      </p:sp>
      <p:sp>
        <p:nvSpPr>
          <p:cNvPr id="3" name="Titre 2">
            <a:extLst>
              <a:ext uri="{FF2B5EF4-FFF2-40B4-BE49-F238E27FC236}">
                <a16:creationId xmlns:a16="http://schemas.microsoft.com/office/drawing/2014/main" id="{5441DA9C-409C-F0EE-6B0C-284B9A85D58C}"/>
              </a:ext>
            </a:extLst>
          </p:cNvPr>
          <p:cNvSpPr txBox="1">
            <a:spLocks noGrp="1"/>
          </p:cNvSpPr>
          <p:nvPr>
            <p:ph type="title" idx="4294967295"/>
          </p:nvPr>
        </p:nvSpPr>
        <p:spPr>
          <a:xfrm>
            <a:off x="344520" y="206640"/>
            <a:ext cx="9622440" cy="1262160"/>
          </a:xfrm>
        </p:spPr>
        <p:txBody>
          <a:bodyPr vert="horz"/>
          <a:lstStyle/>
          <a:p>
            <a:pPr lvl="0" rtl="0"/>
            <a:r>
              <a:rPr lang="fr-FR" sz="2800" b="1" u="heavy">
                <a:latin typeface="Liberation Serif" pitchFamily="18"/>
              </a:rPr>
              <a:t>I/ Les Restes à réaliser (RAR)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685A6F-9092-66A6-BEC4-96A68E7E2392}"/>
              </a:ext>
            </a:extLst>
          </p:cNvPr>
          <p:cNvSpPr txBox="1">
            <a:spLocks noGrp="1"/>
          </p:cNvSpPr>
          <p:nvPr>
            <p:ph type="title" idx="4294967295"/>
          </p:nvPr>
        </p:nvSpPr>
        <p:spPr>
          <a:xfrm>
            <a:off x="536760" y="244800"/>
            <a:ext cx="9622440" cy="856800"/>
          </a:xfrm>
        </p:spPr>
        <p:txBody>
          <a:bodyPr vert="horz"/>
          <a:lstStyle/>
          <a:p>
            <a:pPr lvl="0" rtl="0"/>
            <a:r>
              <a:rPr lang="fr-FR" sz="2800" b="1" u="sng">
                <a:latin typeface="Liberation Serif" pitchFamily="18"/>
              </a:rPr>
              <a:t>II/ Les dépenses nouvelles</a:t>
            </a:r>
            <a:br>
              <a:rPr lang="fr-FR" sz="2800" b="1" u="sng">
                <a:latin typeface="Liberation Serif" pitchFamily="18"/>
              </a:rPr>
            </a:br>
            <a:r>
              <a:rPr lang="fr-FR" sz="2000" b="1" i="1">
                <a:latin typeface="Liberation Serif" pitchFamily="18"/>
              </a:rPr>
              <a:t>Dépenses engagées sur l’exercice suivant (N+1)</a:t>
            </a:r>
          </a:p>
        </p:txBody>
      </p:sp>
      <p:sp>
        <p:nvSpPr>
          <p:cNvPr id="3" name="ZoneTexte 2">
            <a:extLst>
              <a:ext uri="{FF2B5EF4-FFF2-40B4-BE49-F238E27FC236}">
                <a16:creationId xmlns:a16="http://schemas.microsoft.com/office/drawing/2014/main" id="{ADBD3B4B-7CC0-D21D-EEFF-6F834FEFD151}"/>
              </a:ext>
            </a:extLst>
          </p:cNvPr>
          <p:cNvSpPr txBox="1"/>
          <p:nvPr/>
        </p:nvSpPr>
        <p:spPr>
          <a:xfrm>
            <a:off x="306000" y="1101600"/>
            <a:ext cx="10220400" cy="5965920"/>
          </a:xfrm>
          <a:prstGeom prst="rect">
            <a:avLst/>
          </a:prstGeom>
          <a:noFill/>
          <a:ln>
            <a:noFill/>
          </a:ln>
        </p:spPr>
        <p:txBody>
          <a:bodyPr vert="horz" wrap="none" lIns="90000" tIns="45000" rIns="90000" bIns="45000" anchorCtr="0" compatLnSpc="0">
            <a:spAutoFit/>
          </a:bodyPr>
          <a:lstStyle/>
          <a:p>
            <a:pPr marL="0" marR="0" lvl="0" indent="0" algn="just" rtl="0" hangingPunct="0">
              <a:lnSpc>
                <a:spcPct val="100000"/>
              </a:lnSpc>
              <a:spcBef>
                <a:spcPts val="0"/>
              </a:spcBef>
              <a:spcAft>
                <a:spcPts val="0"/>
              </a:spcAft>
              <a:buNone/>
              <a:tabLst/>
            </a:pPr>
            <a:endParaRPr lang="fr-FR" sz="2200" b="1"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0" u="none" strike="noStrike" kern="1200" cap="none">
                <a:ln>
                  <a:noFill/>
                </a:ln>
                <a:latin typeface="Liberation Serif" pitchFamily="18"/>
                <a:ea typeface="Microsoft YaHei" pitchFamily="2"/>
                <a:cs typeface="Lucida Sans" pitchFamily="2"/>
              </a:rPr>
              <a:t>Avant le vote du budget primitif,</a:t>
            </a:r>
            <a:r>
              <a:rPr lang="fr-FR" sz="2200" b="0" i="0" u="none" strike="noStrike" kern="1200" cap="none">
                <a:ln>
                  <a:noFill/>
                </a:ln>
                <a:latin typeface="Liberation Serif" pitchFamily="18"/>
                <a:ea typeface="Microsoft YaHei" pitchFamily="2"/>
                <a:cs typeface="Lucida Sans" pitchFamily="2"/>
              </a:rPr>
              <a:t> le suivi des crédits s’effectue dans les conditions suivantes (art L 1612-1 du CGCT) :</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a:t>
            </a:r>
            <a:r>
              <a:rPr lang="fr-FR" sz="2200" b="1" i="0" u="none" strike="noStrike" kern="1200" cap="none">
                <a:ln>
                  <a:noFill/>
                </a:ln>
                <a:latin typeface="Liberation Serif" pitchFamily="18"/>
                <a:ea typeface="Microsoft YaHei" pitchFamily="2"/>
                <a:cs typeface="Lucida Sans" pitchFamily="2"/>
              </a:rPr>
              <a:t>en section de fonctionnement</a:t>
            </a:r>
            <a:r>
              <a:rPr lang="fr-FR" sz="2200" b="0" i="0" u="none" strike="noStrike" kern="1200" cap="none">
                <a:ln>
                  <a:noFill/>
                </a:ln>
                <a:latin typeface="Liberation Serif" pitchFamily="18"/>
                <a:ea typeface="Microsoft YaHei" pitchFamily="2"/>
                <a:cs typeface="Lucida Sans" pitchFamily="2"/>
              </a:rPr>
              <a:t> sur la base du </a:t>
            </a:r>
            <a:r>
              <a:rPr lang="fr-FR" sz="2200" b="0" i="0" u="sng" strike="noStrike" kern="1200" cap="none">
                <a:ln>
                  <a:noFill/>
                </a:ln>
                <a:uFillTx/>
                <a:latin typeface="Liberation Serif" pitchFamily="18"/>
                <a:ea typeface="Microsoft YaHei" pitchFamily="2"/>
                <a:cs typeface="Lucida Sans" pitchFamily="2"/>
              </a:rPr>
              <a:t>budget de l’exercice précédent</a:t>
            </a:r>
            <a:r>
              <a:rPr lang="fr-FR" sz="2200" b="0" i="0" u="none" strike="noStrike" kern="1200" cap="none">
                <a:ln>
                  <a:noFill/>
                </a:ln>
                <a:latin typeface="Liberation Serif" pitchFamily="18"/>
                <a:ea typeface="Microsoft YaHei" pitchFamily="2"/>
                <a:cs typeface="Lucida Sans" pitchFamily="2"/>
              </a:rPr>
              <a:t>.</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a:t>
            </a:r>
            <a:r>
              <a:rPr lang="fr-FR" sz="2200" b="1" i="0" u="none" strike="noStrike" kern="1200" cap="none">
                <a:ln>
                  <a:noFill/>
                </a:ln>
                <a:latin typeface="Liberation Serif" pitchFamily="18"/>
                <a:ea typeface="Microsoft YaHei" pitchFamily="2"/>
                <a:cs typeface="Lucida Sans" pitchFamily="2"/>
              </a:rPr>
              <a:t> en section d’investissement,</a:t>
            </a:r>
            <a:r>
              <a:rPr lang="fr-FR" sz="2200" b="0" i="0" u="none" strike="noStrike" kern="1200" cap="none">
                <a:ln>
                  <a:noFill/>
                </a:ln>
                <a:latin typeface="Liberation Serif" pitchFamily="18"/>
                <a:ea typeface="Microsoft YaHei" pitchFamily="2"/>
                <a:cs typeface="Lucida Sans" pitchFamily="2"/>
              </a:rPr>
              <a:t> par le vote </a:t>
            </a:r>
            <a:r>
              <a:rPr lang="fr-FR" sz="2200" b="0" i="0" u="sng" strike="noStrike" kern="1200" cap="none">
                <a:ln>
                  <a:noFill/>
                </a:ln>
                <a:uFillTx/>
                <a:latin typeface="Liberation Serif" pitchFamily="18"/>
                <a:ea typeface="Microsoft YaHei" pitchFamily="2"/>
                <a:cs typeface="Lucida Sans" pitchFamily="2"/>
              </a:rPr>
              <a:t>une délibération spéciale</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Cette délibération ouvre des crédits d’investissement dans la limite du quart des crédits ouverts au budget de l’exercice précédent, hors crédits afférents au remboursement de la dette.</a:t>
            </a:r>
          </a:p>
          <a:p>
            <a:pPr marL="0" marR="0" lvl="0" indent="0" algn="just" rtl="0" hangingPunct="0">
              <a:lnSpc>
                <a:spcPct val="100000"/>
              </a:lnSpc>
              <a:spcBef>
                <a:spcPts val="0"/>
              </a:spcBef>
              <a:spcAft>
                <a:spcPts val="0"/>
              </a:spcAft>
              <a:buNone/>
              <a:tabLst/>
            </a:pPr>
            <a:endParaRPr lang="fr-FR" sz="2200" b="0" i="0" u="none" strike="noStrike" kern="1200" cap="none">
              <a:ln>
                <a:noFill/>
              </a:ln>
              <a:latin typeface="Liberation Serif" pitchFamily="18"/>
              <a:ea typeface="Microsoft YaHei" pitchFamily="2"/>
              <a:cs typeface="Lucida Sans" pitchFamily="2"/>
            </a:endParaRPr>
          </a:p>
          <a:p>
            <a:pPr marL="0" marR="0" lvl="0" indent="0" algn="just" rtl="0" hangingPunct="0">
              <a:lnSpc>
                <a:spcPct val="100000"/>
              </a:lnSpc>
              <a:spcBef>
                <a:spcPts val="0"/>
              </a:spcBef>
              <a:spcAft>
                <a:spcPts val="0"/>
              </a:spcAft>
              <a:buNone/>
              <a:tabLst/>
            </a:pPr>
            <a:r>
              <a:rPr lang="fr-FR" sz="2200" b="1" i="0" u="sng" strike="noStrike" kern="1200" cap="none">
                <a:ln>
                  <a:noFill/>
                </a:ln>
                <a:solidFill>
                  <a:srgbClr val="FF0000"/>
                </a:solidFill>
                <a:uFillTx/>
                <a:latin typeface="Liberation Serif" pitchFamily="18"/>
                <a:ea typeface="Microsoft YaHei" pitchFamily="2"/>
                <a:cs typeface="Lucida Sans" pitchFamily="2"/>
              </a:rPr>
              <a:t>Attention :</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Cette délibération ne peut-être prise par anticipation </a:t>
            </a:r>
            <a:r>
              <a:rPr lang="fr-FR" sz="1600" b="0" i="1" u="none" strike="noStrike" kern="1200" cap="none">
                <a:ln>
                  <a:noFill/>
                </a:ln>
                <a:latin typeface="Liberation Serif" pitchFamily="18"/>
                <a:ea typeface="Microsoft YaHei" pitchFamily="2"/>
                <a:cs typeface="Lucida Sans" pitchFamily="2"/>
              </a:rPr>
              <a:t>(au cas ou j’aurais besoin de crédits…)</a:t>
            </a:r>
          </a:p>
          <a:p>
            <a:pPr marL="0" marR="0" lvl="0" indent="0" algn="just" rtl="0" hangingPunct="0">
              <a:lnSpc>
                <a:spcPct val="100000"/>
              </a:lnSpc>
              <a:spcBef>
                <a:spcPts val="0"/>
              </a:spcBef>
              <a:spcAft>
                <a:spcPts val="0"/>
              </a:spcAft>
              <a:buNone/>
              <a:tabLst/>
            </a:pPr>
            <a:r>
              <a:rPr lang="fr-FR" sz="2200" b="0" i="0" u="none" strike="noStrike" kern="1200" cap="none">
                <a:ln>
                  <a:noFill/>
                </a:ln>
                <a:latin typeface="Liberation Serif" pitchFamily="18"/>
                <a:ea typeface="Microsoft YaHei" pitchFamily="2"/>
                <a:cs typeface="Lucida Sans" pitchFamily="2"/>
              </a:rPr>
              <a:t>- L’objet de la dépense, et l’article budgétaire, doivent être clairement précisés.</a:t>
            </a:r>
          </a:p>
          <a:p>
            <a:pPr marL="0" marR="0" lvl="0" indent="0" algn="just" rtl="0" hangingPunct="0">
              <a:lnSpc>
                <a:spcPct val="100000"/>
              </a:lnSpc>
              <a:spcBef>
                <a:spcPts val="0"/>
              </a:spcBef>
              <a:spcAft>
                <a:spcPts val="0"/>
              </a:spcAft>
              <a:buNone/>
              <a:tabLst/>
            </a:pPr>
            <a:r>
              <a:rPr lang="fr-FR" sz="2200" b="0" i="0" u="none" strike="noStrike" kern="1200" cap="none">
                <a:ln>
                  <a:noFill/>
                </a:ln>
                <a:solidFill>
                  <a:srgbClr val="000000"/>
                </a:solidFill>
                <a:highlight>
                  <a:srgbClr val="FEFFFF"/>
                </a:highlight>
                <a:latin typeface="Liberation Serif" pitchFamily="18"/>
                <a:ea typeface="Microsoft YaHei" pitchFamily="2"/>
                <a:cs typeface="Lucida Sans" pitchFamily="2"/>
              </a:rPr>
              <a:t>- Une dépense engagée en N-1 en l’absence de crédits ou avec des crédits budgétaires insuffisants ne pourra pas être mandatée avec cette délibération. Il faudra attendre le vote du budget et l’ouverture de crédits budgétaires pour pouvoir la mandater.</a:t>
            </a:r>
          </a:p>
          <a:p>
            <a:pPr marL="0" marR="0" lvl="0" indent="0" algn="just" rtl="0" hangingPunct="0">
              <a:lnSpc>
                <a:spcPct val="100000"/>
              </a:lnSpc>
              <a:spcBef>
                <a:spcPts val="0"/>
              </a:spcBef>
              <a:spcAft>
                <a:spcPts val="0"/>
              </a:spcAft>
              <a:buNone/>
              <a:tabLst/>
            </a:pPr>
            <a:endParaRPr lang="fr-FR" sz="2200" b="0" i="0" u="none" strike="noStrike" kern="1200" cap="none">
              <a:ln>
                <a:noFill/>
              </a:ln>
              <a:solidFill>
                <a:srgbClr val="000000"/>
              </a:solidFill>
              <a:highlight>
                <a:srgbClr val="FEFFFF"/>
              </a:highlight>
              <a:latin typeface="Liberation Serif" pitchFamily="18"/>
              <a:ea typeface="Microsoft YaHei" pitchFamily="2"/>
              <a:cs typeface="Lucida Sans" pitchFamily="2"/>
            </a:endParaRPr>
          </a:p>
          <a:p>
            <a:pPr marL="0" marR="0" lvl="0" indent="0" rtl="0" hangingPunct="0">
              <a:lnSpc>
                <a:spcPct val="100000"/>
              </a:lnSpc>
              <a:spcBef>
                <a:spcPts val="0"/>
              </a:spcBef>
              <a:spcAft>
                <a:spcPts val="0"/>
              </a:spcAft>
              <a:buNone/>
              <a:tabLst/>
            </a:pPr>
            <a:r>
              <a:rPr lang="fr-FR" sz="1800" b="0" i="0" u="none" strike="noStrike" kern="1200" cap="none">
                <a:ln>
                  <a:noFill/>
                </a:ln>
                <a:latin typeface="Liberation Serif" pitchFamily="18"/>
                <a:ea typeface="Microsoft YaHei" pitchFamily="2"/>
                <a:cs typeface="Lucida Sans" pitchFamily="2"/>
              </a:rPr>
              <a:t>Envoi simultané du flux budgétaire et de la délibération au SCG :  </a:t>
            </a:r>
            <a:r>
              <a:rPr lang="fr-FR" sz="1800" b="1" i="1" u="none" strike="noStrike" kern="1200" cap="none">
                <a:ln>
                  <a:noFill/>
                </a:ln>
                <a:solidFill>
                  <a:srgbClr val="000080"/>
                </a:solidFill>
                <a:highlight>
                  <a:scrgbClr r="0" g="0" b="0">
                    <a:alpha val="0"/>
                  </a:scrgbClr>
                </a:highlight>
                <a:latin typeface="Liberation Serif" pitchFamily="18"/>
                <a:ea typeface="Arial" pitchFamily="2"/>
                <a:cs typeface="Arial" pitchFamily="2"/>
              </a:rPr>
              <a:t> xxxxx@dgfip.finances.gouv.fr </a:t>
            </a:r>
            <a:r>
              <a:rPr lang="fr-FR" sz="1800" b="0" i="0" u="none" strike="noStrike" kern="1200" cap="none">
                <a:ln>
                  <a:noFill/>
                </a:ln>
                <a:solidFill>
                  <a:srgbClr val="000000"/>
                </a:solidFill>
                <a:highlight>
                  <a:scrgbClr r="0" g="0" b="0">
                    <a:alpha val="0"/>
                  </a:scrgbClr>
                </a:highlight>
                <a:latin typeface="Liberation Serif" pitchFamily="18"/>
                <a:ea typeface="Arial" pitchFamily="2"/>
                <a:cs typeface="Arial" pitchFamily="2"/>
              </a:rPr>
              <a:t>en respectant les règles de nommage suivantes </a:t>
            </a:r>
            <a:r>
              <a:rPr lang="fr-FR" sz="1800" b="0" i="0" u="none" strike="noStrike" kern="1200" cap="none">
                <a:ln>
                  <a:noFill/>
                </a:ln>
                <a:solidFill>
                  <a:srgbClr val="000080"/>
                </a:solidFill>
                <a:highlight>
                  <a:scrgbClr r="0" g="0" b="0">
                    <a:alpha val="0"/>
                  </a:scrgbClr>
                </a:highlight>
                <a:latin typeface="Liberation Serif" pitchFamily="18"/>
                <a:ea typeface="Arial" pitchFamily="2"/>
                <a:cs typeface="Arial" pitchFamily="2"/>
              </a:rPr>
              <a:t>: DS-</a:t>
            </a:r>
            <a:r>
              <a:rPr lang="fr-FR" sz="1800" b="0" i="0" u="none" strike="noStrike" kern="1200" cap="none">
                <a:ln>
                  <a:noFill/>
                </a:ln>
                <a:solidFill>
                  <a:srgbClr val="FF0000"/>
                </a:solidFill>
                <a:highlight>
                  <a:scrgbClr r="0" g="0" b="0">
                    <a:alpha val="0"/>
                  </a:scrgbClr>
                </a:highlight>
                <a:latin typeface="Liberation Serif" pitchFamily="18"/>
                <a:ea typeface="Arial" pitchFamily="2"/>
                <a:cs typeface="Arial" pitchFamily="2"/>
              </a:rPr>
              <a:t>XXXXX désigne le numéro HELIOS du budget.</a:t>
            </a:r>
            <a:r>
              <a:rPr lang="fr-FR" sz="1800" b="0" i="0" u="none" strike="noStrike" kern="1200" cap="none">
                <a:ln>
                  <a:noFill/>
                </a:ln>
                <a:highlight>
                  <a:scrgbClr r="0" g="0" b="0">
                    <a:alpha val="0"/>
                  </a:scrgbClr>
                </a:highlight>
                <a:latin typeface="Liberation Serif" pitchFamily="18"/>
                <a:ea typeface="Microsoft YaHei" pitchFamily="2"/>
                <a:cs typeface="Lucida Sans" pitchFamily="2"/>
              </a:rPr>
              <a:t>   </a:t>
            </a:r>
            <a:r>
              <a:rPr lang="fr-FR" sz="1800" b="0" i="0" u="none" strike="noStrike" kern="1200" cap="none">
                <a:ln>
                  <a:noFill/>
                </a:ln>
                <a:highlight>
                  <a:scrgbClr r="0" g="0" b="0">
                    <a:alpha val="0"/>
                  </a:scrgbClr>
                </a:highlight>
                <a:latin typeface="Liberation Sans" pitchFamily="18"/>
                <a:ea typeface="Microsoft YaHei" pitchFamily="2"/>
                <a:cs typeface="Lucida Sans" pitchFamily="2"/>
              </a:rPr>
              <a:t>    </a:t>
            </a:r>
          </a:p>
        </p:txBody>
      </p:sp>
    </p:spTree>
  </p:cSld>
  <p:clrMapOvr>
    <a:masterClrMapping/>
  </p:clrMapOvr>
</p:sld>
</file>

<file path=ppt/theme/theme1.xml><?xml version="1.0" encoding="utf-8"?>
<a:theme xmlns:a="http://schemas.openxmlformats.org/drawingml/2006/main" name="Page d'accueil">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Sommair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itre 1">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Niveau 1">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6186</TotalTime>
  <Words>2562</Words>
  <Application>Microsoft Office PowerPoint</Application>
  <PresentationFormat>Grand écran</PresentationFormat>
  <Paragraphs>298</Paragraphs>
  <Slides>26</Slides>
  <Notes>26</Notes>
  <HiddenSlides>0</HiddenSlides>
  <MMClips>0</MMClips>
  <ScaleCrop>false</ScaleCrop>
  <HeadingPairs>
    <vt:vector size="6" baseType="variant">
      <vt:variant>
        <vt:lpstr>Polices utilisées</vt:lpstr>
      </vt:variant>
      <vt:variant>
        <vt:i4>7</vt:i4>
      </vt:variant>
      <vt:variant>
        <vt:lpstr>Thème</vt:lpstr>
      </vt:variant>
      <vt:variant>
        <vt:i4>4</vt:i4>
      </vt:variant>
      <vt:variant>
        <vt:lpstr>Titres des diapositives</vt:lpstr>
      </vt:variant>
      <vt:variant>
        <vt:i4>26</vt:i4>
      </vt:variant>
    </vt:vector>
  </HeadingPairs>
  <TitlesOfParts>
    <vt:vector size="37" baseType="lpstr">
      <vt:lpstr>Aptos</vt:lpstr>
      <vt:lpstr>Arial</vt:lpstr>
      <vt:lpstr>Liberation Sans</vt:lpstr>
      <vt:lpstr>Liberation Serif</vt:lpstr>
      <vt:lpstr>Marianne</vt:lpstr>
      <vt:lpstr>OpenSymbol</vt:lpstr>
      <vt:lpstr>StarSymbol</vt:lpstr>
      <vt:lpstr>Page d'accueil</vt:lpstr>
      <vt:lpstr>Sommaire</vt:lpstr>
      <vt:lpstr>Titre 1</vt:lpstr>
      <vt:lpstr>Niveau 1</vt:lpstr>
      <vt:lpstr>Présentation PowerPoint</vt:lpstr>
      <vt:lpstr>Présentation PowerPoint</vt:lpstr>
      <vt:lpstr>Présentation PowerPoint</vt:lpstr>
      <vt:lpstr>II/ Équilibre du budget</vt:lpstr>
      <vt:lpstr>Présentation PowerPoint</vt:lpstr>
      <vt:lpstr>I/ Les Restes à réaliser (RAR)</vt:lpstr>
      <vt:lpstr>Présentation PowerPoint</vt:lpstr>
      <vt:lpstr>I/ Les Restes à réaliser (RAR)</vt:lpstr>
      <vt:lpstr>II/ Les dépenses nouvelles Dépenses engagées sur l’exercice suivant (N+1)</vt:lpstr>
      <vt:lpstr>Présentation PowerPoint</vt:lpstr>
      <vt:lpstr>Présentation PowerPoint</vt:lpstr>
      <vt:lpstr>II / Les étapes de l’affectation des résultats </vt:lpstr>
      <vt:lpstr>II / Les étapes de l’affectation des résultats</vt:lpstr>
      <vt:lpstr>II / Les étapes de l’affectation des résultats  </vt:lpstr>
      <vt:lpstr>II / Les étapes de l’affectation des résultats  </vt:lpstr>
      <vt:lpstr>II / Les étapes de l’affectation des résultats  </vt:lpstr>
      <vt:lpstr>Présentation PowerPoint</vt:lpstr>
      <vt:lpstr>Présentation PowerPoint</vt:lpstr>
      <vt:lpstr>Présentation PowerPoint</vt:lpstr>
      <vt:lpstr>Présentation PowerPoint</vt:lpstr>
      <vt:lpstr>Présentation PowerPoint</vt:lpstr>
      <vt:lpstr>IV/ Les opérations d’ordre </vt:lpstr>
      <vt:lpstr>IV/ Les opérations d’ordre</vt:lpstr>
      <vt:lpstr>Présentation PowerPoint</vt:lpstr>
      <vt:lpstr>VI/ La fongibilité des crédits</vt:lpstr>
      <vt:lpstr>VI/ La fongibilité des crédits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INFO2</dc:creator>
  <cp:lastModifiedBy>INFORMATIQUE</cp:lastModifiedBy>
  <cp:revision>367</cp:revision>
  <cp:lastPrinted>2025-02-28T13:23:22Z</cp:lastPrinted>
  <dcterms:created xsi:type="dcterms:W3CDTF">2022-05-18T18:25:42Z</dcterms:created>
  <dcterms:modified xsi:type="dcterms:W3CDTF">2025-03-11T11:49:25Z</dcterms:modified>
</cp:coreProperties>
</file>